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8" r:id="rId2"/>
    <p:sldId id="309" r:id="rId3"/>
    <p:sldId id="312" r:id="rId4"/>
    <p:sldId id="311" r:id="rId5"/>
    <p:sldId id="317" r:id="rId6"/>
    <p:sldId id="318" r:id="rId7"/>
    <p:sldId id="310" r:id="rId8"/>
    <p:sldId id="313" r:id="rId9"/>
    <p:sldId id="320" r:id="rId10"/>
    <p:sldId id="314" r:id="rId11"/>
    <p:sldId id="315" r:id="rId12"/>
    <p:sldId id="319" r:id="rId13"/>
    <p:sldId id="316" r:id="rId14"/>
    <p:sldId id="321" r:id="rId15"/>
    <p:sldId id="322" r:id="rId16"/>
    <p:sldId id="323" r:id="rId17"/>
    <p:sldId id="324" r:id="rId18"/>
    <p:sldId id="326" r:id="rId19"/>
    <p:sldId id="32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90" d="100"/>
          <a:sy n="90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708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094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93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59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hr-H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38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96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442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98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201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16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955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66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74170/engleski-jezik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e.kahoot.it/share/87aec4f2-8cda-4cf2-9e7f-33636911b18b" TargetMode="External"/><Relationship Id="rId4" Type="http://schemas.openxmlformats.org/officeDocument/2006/relationships/hyperlink" Target="https://wordwall.net/resource/271079/present-simpl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hyperlink" Target="https://www.e-sfera.hr/dodatni-digitalni-sadrzaji/c75e3b2c-b8bd-4084-a6be-3160e99b2651/assets/audio/03_lesson_1_cathy_and_mike.mp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hyperlink" Target="https://www.e-sfera.hr/dodatni-digitalni-sadrzaji/c75e3b2c-b8bd-4084-a6be-3160e99b2651/assets/audio/03_lesson_1_cathy_and_mike.mp3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74159/engleski-jezik/cathy-mike-vocabulary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e-sfera.hr/dodatni-digitalni-sadrzaji/c75e3b2c-b8bd-4084-a6be-3160e99b2651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9B20A762-46EE-439B-BBC9-A1AA1BE9D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65366">
            <a:off x="1075828" y="1087265"/>
            <a:ext cx="3307203" cy="4409604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AABC19F-20AC-44C3-817D-0AB550E470EC}"/>
              </a:ext>
            </a:extLst>
          </p:cNvPr>
          <p:cNvSpPr txBox="1"/>
          <p:nvPr/>
        </p:nvSpPr>
        <p:spPr>
          <a:xfrm>
            <a:off x="4680270" y="2721114"/>
            <a:ext cx="6843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u="sng" dirty="0">
                <a:solidFill>
                  <a:srgbClr val="FF0000"/>
                </a:solidFill>
                <a:latin typeface="Avenir Next LT Pro" panose="020B0504020202020204" pitchFamily="34" charset="-18"/>
              </a:rPr>
              <a:t>UNIT 1; </a:t>
            </a:r>
            <a:r>
              <a:rPr lang="hr-HR" sz="4000" b="1" u="sng" dirty="0" err="1">
                <a:solidFill>
                  <a:srgbClr val="FF0000"/>
                </a:solidFill>
                <a:latin typeface="Avenir Next LT Pro" panose="020B0504020202020204" pitchFamily="34" charset="-18"/>
              </a:rPr>
              <a:t>Friends</a:t>
            </a:r>
            <a:endParaRPr lang="hr-HR" sz="4000" b="1" u="sng" dirty="0">
              <a:solidFill>
                <a:srgbClr val="FF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10333F66-C8B6-4273-844E-B19AC9BCB6A4}"/>
              </a:ext>
            </a:extLst>
          </p:cNvPr>
          <p:cNvSpPr txBox="1"/>
          <p:nvPr/>
        </p:nvSpPr>
        <p:spPr>
          <a:xfrm>
            <a:off x="4680270" y="3292067"/>
            <a:ext cx="6843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dirty="0" err="1">
                <a:latin typeface="Avenir Next LT Pro" panose="020B0504020202020204" pitchFamily="34" charset="-18"/>
              </a:rPr>
              <a:t>Friends</a:t>
            </a:r>
            <a:endParaRPr lang="hr-HR" sz="4000" dirty="0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278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E2767A8-F1C3-4D52-BF4D-1594B3047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1288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1B5295E-E4FC-4213-9D36-25999CC115BF}"/>
              </a:ext>
            </a:extLst>
          </p:cNvPr>
          <p:cNvSpPr txBox="1"/>
          <p:nvPr/>
        </p:nvSpPr>
        <p:spPr>
          <a:xfrm>
            <a:off x="5528930" y="2425724"/>
            <a:ext cx="3838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7E0000"/>
                </a:solidFill>
              </a:rPr>
              <a:t>CHECK LANGUAGE FOCUS on p.11</a:t>
            </a:r>
          </a:p>
          <a:p>
            <a:endParaRPr lang="hr-HR" dirty="0">
              <a:solidFill>
                <a:srgbClr val="7E0000"/>
              </a:solidFill>
            </a:endParaRPr>
          </a:p>
          <a:p>
            <a:r>
              <a:rPr lang="hr-HR" dirty="0">
                <a:solidFill>
                  <a:srgbClr val="7E0000"/>
                </a:solidFill>
              </a:rPr>
              <a:t>Here you can see how to use TO BE (biti) i HAVE GOT (imati).</a:t>
            </a:r>
          </a:p>
          <a:p>
            <a:endParaRPr lang="hr-HR" dirty="0">
              <a:solidFill>
                <a:srgbClr val="7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1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C227EEF-1AFC-42DE-866E-C9209B537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23" y="478465"/>
            <a:ext cx="5499391" cy="44377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764C92A-18B5-4810-9FE3-10F3B920B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314" y="3848063"/>
            <a:ext cx="5406913" cy="266969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498F410-9243-4C52-AF22-FD7EA819B90F}"/>
              </a:ext>
            </a:extLst>
          </p:cNvPr>
          <p:cNvSpPr txBox="1"/>
          <p:nvPr/>
        </p:nvSpPr>
        <p:spPr>
          <a:xfrm>
            <a:off x="6788074" y="215871"/>
            <a:ext cx="447518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7E0000"/>
                </a:solidFill>
              </a:rPr>
              <a:t>GLAGOL BITI – TO BE</a:t>
            </a:r>
          </a:p>
          <a:p>
            <a:endParaRPr lang="hr-HR" b="1" dirty="0">
              <a:solidFill>
                <a:srgbClr val="7E0000"/>
              </a:solidFill>
            </a:endParaRP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rgbClr val="7E0000"/>
                </a:solidFill>
              </a:rPr>
              <a:t>kada govoriš o sebi (1. lice jednine) koristit ćeš AM (</a:t>
            </a:r>
            <a:r>
              <a:rPr lang="hr-HR" i="1" dirty="0">
                <a:solidFill>
                  <a:srgbClr val="7E0000"/>
                </a:solidFill>
              </a:rPr>
              <a:t>‘m</a:t>
            </a:r>
            <a:r>
              <a:rPr lang="hr-HR" dirty="0">
                <a:solidFill>
                  <a:srgbClr val="7E0000"/>
                </a:solidFill>
              </a:rPr>
              <a:t>), tj. u negativnom obliku AM NOT (</a:t>
            </a:r>
            <a:r>
              <a:rPr lang="hr-HR" i="1" dirty="0">
                <a:solidFill>
                  <a:srgbClr val="7E0000"/>
                </a:solidFill>
              </a:rPr>
              <a:t>‘m </a:t>
            </a:r>
            <a:r>
              <a:rPr lang="hr-HR" i="1" dirty="0" err="1">
                <a:solidFill>
                  <a:srgbClr val="7E0000"/>
                </a:solidFill>
              </a:rPr>
              <a:t>not</a:t>
            </a:r>
            <a:r>
              <a:rPr lang="hr-HR" dirty="0">
                <a:solidFill>
                  <a:srgbClr val="7E00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rgbClr val="7E0000"/>
                </a:solidFill>
              </a:rPr>
              <a:t>kada se obraćaš nekom drugom (2. lice jednine) i u množini koristit ćeš ARE (</a:t>
            </a:r>
            <a:r>
              <a:rPr lang="hr-HR" i="1" dirty="0">
                <a:solidFill>
                  <a:srgbClr val="7E0000"/>
                </a:solidFill>
              </a:rPr>
              <a:t>‘</a:t>
            </a:r>
            <a:r>
              <a:rPr lang="hr-HR" i="1" dirty="0" err="1">
                <a:solidFill>
                  <a:srgbClr val="7E0000"/>
                </a:solidFill>
              </a:rPr>
              <a:t>re</a:t>
            </a:r>
            <a:r>
              <a:rPr lang="hr-HR" dirty="0">
                <a:solidFill>
                  <a:srgbClr val="7E0000"/>
                </a:solidFill>
              </a:rPr>
              <a:t>), tj. u negativnom obliku ARE NOT (</a:t>
            </a:r>
            <a:r>
              <a:rPr lang="hr-HR" i="1" dirty="0" err="1">
                <a:solidFill>
                  <a:srgbClr val="7E0000"/>
                </a:solidFill>
              </a:rPr>
              <a:t>aren’t</a:t>
            </a:r>
            <a:r>
              <a:rPr lang="hr-HR" dirty="0">
                <a:solidFill>
                  <a:srgbClr val="7E00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rgbClr val="7E0000"/>
                </a:solidFill>
              </a:rPr>
              <a:t>kada govoriš o nekom trećem (3. lice jednine) koristit ćeš IS (</a:t>
            </a:r>
            <a:r>
              <a:rPr lang="hr-HR" i="1" dirty="0">
                <a:solidFill>
                  <a:srgbClr val="7E0000"/>
                </a:solidFill>
              </a:rPr>
              <a:t>‘s</a:t>
            </a:r>
            <a:r>
              <a:rPr lang="hr-HR" dirty="0">
                <a:solidFill>
                  <a:srgbClr val="7E0000"/>
                </a:solidFill>
              </a:rPr>
              <a:t>), tj. u negativnom obliku IS NOT (</a:t>
            </a:r>
            <a:r>
              <a:rPr lang="hr-HR" i="1" dirty="0" err="1">
                <a:solidFill>
                  <a:srgbClr val="7E0000"/>
                </a:solidFill>
              </a:rPr>
              <a:t>isn’t</a:t>
            </a:r>
            <a:r>
              <a:rPr lang="hr-HR" dirty="0">
                <a:solidFill>
                  <a:srgbClr val="7E00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endParaRPr lang="hr-HR" dirty="0">
              <a:solidFill>
                <a:srgbClr val="7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5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C227EEF-1AFC-42DE-866E-C9209B537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31" y="680484"/>
            <a:ext cx="5151884" cy="37278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764C92A-18B5-4810-9FE3-10F3B920B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15" y="4215606"/>
            <a:ext cx="5285590" cy="22911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498F410-9243-4C52-AF22-FD7EA819B90F}"/>
              </a:ext>
            </a:extLst>
          </p:cNvPr>
          <p:cNvSpPr txBox="1"/>
          <p:nvPr/>
        </p:nvSpPr>
        <p:spPr>
          <a:xfrm>
            <a:off x="6902724" y="474345"/>
            <a:ext cx="447518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7E0000"/>
                </a:solidFill>
              </a:rPr>
              <a:t>GLAGOL HAVE – IMATI</a:t>
            </a:r>
          </a:p>
          <a:p>
            <a:endParaRPr lang="hr-HR" b="1" dirty="0">
              <a:solidFill>
                <a:srgbClr val="7E0000"/>
              </a:solidFill>
            </a:endParaRP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rgbClr val="7E0000"/>
                </a:solidFill>
              </a:rPr>
              <a:t>kada govoriš o sebi (1. lice jednine), kada se obraćaš nekom drugom (2. lice jednine) i u množini koristit ćeš HAVE (</a:t>
            </a:r>
            <a:r>
              <a:rPr lang="hr-HR" i="1" dirty="0">
                <a:solidFill>
                  <a:srgbClr val="7E0000"/>
                </a:solidFill>
              </a:rPr>
              <a:t>‘</a:t>
            </a:r>
            <a:r>
              <a:rPr lang="hr-HR" i="1" dirty="0" err="1">
                <a:solidFill>
                  <a:srgbClr val="7E0000"/>
                </a:solidFill>
              </a:rPr>
              <a:t>ve</a:t>
            </a:r>
            <a:r>
              <a:rPr lang="hr-HR" dirty="0">
                <a:solidFill>
                  <a:srgbClr val="7E0000"/>
                </a:solidFill>
              </a:rPr>
              <a:t>), tj. u negativnom obliku HAVE NOT (</a:t>
            </a:r>
            <a:r>
              <a:rPr lang="hr-HR" i="1" dirty="0" err="1">
                <a:solidFill>
                  <a:srgbClr val="7E0000"/>
                </a:solidFill>
              </a:rPr>
              <a:t>haven’t</a:t>
            </a:r>
            <a:r>
              <a:rPr lang="hr-HR" dirty="0">
                <a:solidFill>
                  <a:srgbClr val="7E00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rgbClr val="7E0000"/>
                </a:solidFill>
              </a:rPr>
              <a:t>kada govoriš o nekom trećem (3. lice jednine) koristit ćeš HAS (</a:t>
            </a:r>
            <a:r>
              <a:rPr lang="hr-HR" i="1" dirty="0">
                <a:solidFill>
                  <a:srgbClr val="7E0000"/>
                </a:solidFill>
              </a:rPr>
              <a:t>‘s</a:t>
            </a:r>
            <a:r>
              <a:rPr lang="hr-HR" dirty="0">
                <a:solidFill>
                  <a:srgbClr val="7E0000"/>
                </a:solidFill>
              </a:rPr>
              <a:t>), tj. u negativnom obliku HAS NOT (</a:t>
            </a:r>
            <a:r>
              <a:rPr lang="hr-HR" i="1" dirty="0" err="1">
                <a:solidFill>
                  <a:srgbClr val="7E0000"/>
                </a:solidFill>
              </a:rPr>
              <a:t>hasn’t</a:t>
            </a:r>
            <a:r>
              <a:rPr lang="hr-HR" dirty="0">
                <a:solidFill>
                  <a:srgbClr val="7E00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endParaRPr lang="hr-HR" dirty="0">
              <a:solidFill>
                <a:srgbClr val="7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EE5BB85-95BB-44A7-A93F-6A2BAB6DA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087" y="99252"/>
            <a:ext cx="8068235" cy="665949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DA902F5D-B4C5-4A19-8481-D7D42B5A3E9E}"/>
              </a:ext>
            </a:extLst>
          </p:cNvPr>
          <p:cNvSpPr txBox="1"/>
          <p:nvPr/>
        </p:nvSpPr>
        <p:spPr>
          <a:xfrm>
            <a:off x="132678" y="225910"/>
            <a:ext cx="3546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7E0000"/>
                </a:solidFill>
              </a:rPr>
              <a:t>Practise the verbs BE and HAVE here.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E8709E4-9BB1-4C9C-8CCE-6F0B4B5DF83C}"/>
              </a:ext>
            </a:extLst>
          </p:cNvPr>
          <p:cNvSpPr txBox="1"/>
          <p:nvPr/>
        </p:nvSpPr>
        <p:spPr>
          <a:xfrm>
            <a:off x="4231976" y="1567204"/>
            <a:ext cx="59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He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2039F50-4913-4F7D-A601-7CDB8F9CB5F8}"/>
              </a:ext>
            </a:extLst>
          </p:cNvPr>
          <p:cNvSpPr txBox="1"/>
          <p:nvPr/>
        </p:nvSpPr>
        <p:spPr>
          <a:xfrm>
            <a:off x="4531080" y="2139152"/>
            <a:ext cx="59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7E0000"/>
                </a:solidFill>
              </a:rPr>
              <a:t>is</a:t>
            </a:r>
            <a:endParaRPr lang="hr-HR" i="1" dirty="0">
              <a:solidFill>
                <a:srgbClr val="7E000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31EDAFF-0035-43ED-93D5-C388137D3AE2}"/>
              </a:ext>
            </a:extLst>
          </p:cNvPr>
          <p:cNvSpPr txBox="1"/>
          <p:nvPr/>
        </p:nvSpPr>
        <p:spPr>
          <a:xfrm>
            <a:off x="4830184" y="2956733"/>
            <a:ext cx="114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7E0000"/>
                </a:solidFill>
              </a:rPr>
              <a:t>You’re</a:t>
            </a:r>
            <a:endParaRPr lang="hr-HR" i="1" dirty="0">
              <a:solidFill>
                <a:srgbClr val="7E000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07F37A9-7E35-4675-B4B6-75524A7BF992}"/>
              </a:ext>
            </a:extLst>
          </p:cNvPr>
          <p:cNvSpPr txBox="1"/>
          <p:nvPr/>
        </p:nvSpPr>
        <p:spPr>
          <a:xfrm>
            <a:off x="8913344" y="1303822"/>
            <a:ext cx="95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7E0000"/>
                </a:solidFill>
              </a:rPr>
              <a:t>aren’t</a:t>
            </a:r>
            <a:endParaRPr lang="hr-HR" i="1" dirty="0">
              <a:solidFill>
                <a:srgbClr val="7E000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762A179E-4D31-47F0-809B-9562DEA4A0F9}"/>
              </a:ext>
            </a:extLst>
          </p:cNvPr>
          <p:cNvSpPr txBox="1"/>
          <p:nvPr/>
        </p:nvSpPr>
        <p:spPr>
          <a:xfrm>
            <a:off x="8162100" y="1859605"/>
            <a:ext cx="95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7E0000"/>
                </a:solidFill>
              </a:rPr>
              <a:t>not</a:t>
            </a:r>
            <a:endParaRPr lang="hr-HR" i="1" dirty="0">
              <a:solidFill>
                <a:srgbClr val="7E000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A2388F0-9251-4676-98FE-A5CE9196BB65}"/>
              </a:ext>
            </a:extLst>
          </p:cNvPr>
          <p:cNvSpPr txBox="1"/>
          <p:nvPr/>
        </p:nvSpPr>
        <p:spPr>
          <a:xfrm>
            <a:off x="7643942" y="3244333"/>
            <a:ext cx="95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7E0000"/>
                </a:solidFill>
              </a:rPr>
              <a:t>They</a:t>
            </a:r>
            <a:endParaRPr lang="hr-HR" i="1" dirty="0">
              <a:solidFill>
                <a:srgbClr val="7E000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69E84809-51FB-4CBA-ADC7-72A69F9C8BFC}"/>
              </a:ext>
            </a:extLst>
          </p:cNvPr>
          <p:cNvSpPr txBox="1"/>
          <p:nvPr/>
        </p:nvSpPr>
        <p:spPr>
          <a:xfrm>
            <a:off x="4177871" y="4609351"/>
            <a:ext cx="95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You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2434534-0A6F-43F8-AEC1-9F8FEFD7A7ED}"/>
              </a:ext>
            </a:extLst>
          </p:cNvPr>
          <p:cNvSpPr txBox="1"/>
          <p:nvPr/>
        </p:nvSpPr>
        <p:spPr>
          <a:xfrm>
            <a:off x="4489580" y="4899303"/>
            <a:ext cx="95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7E0000"/>
                </a:solidFill>
              </a:rPr>
              <a:t>has</a:t>
            </a:r>
            <a:endParaRPr lang="hr-HR" i="1" dirty="0">
              <a:solidFill>
                <a:srgbClr val="7E000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8EA3EF8E-9D3F-4BA3-86B3-AEA23FDA5595}"/>
              </a:ext>
            </a:extLst>
          </p:cNvPr>
          <p:cNvSpPr txBox="1"/>
          <p:nvPr/>
        </p:nvSpPr>
        <p:spPr>
          <a:xfrm>
            <a:off x="4489579" y="6077303"/>
            <a:ext cx="95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7E0000"/>
                </a:solidFill>
              </a:rPr>
              <a:t>have</a:t>
            </a:r>
            <a:endParaRPr lang="hr-HR" i="1" dirty="0">
              <a:solidFill>
                <a:srgbClr val="7E000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659BC2E9-593D-4186-9018-32243D026C87}"/>
              </a:ext>
            </a:extLst>
          </p:cNvPr>
          <p:cNvSpPr txBox="1"/>
          <p:nvPr/>
        </p:nvSpPr>
        <p:spPr>
          <a:xfrm>
            <a:off x="9081243" y="4780647"/>
            <a:ext cx="95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7E0000"/>
                </a:solidFill>
              </a:rPr>
              <a:t>hasn’t</a:t>
            </a:r>
            <a:endParaRPr lang="hr-HR" i="1" dirty="0">
              <a:solidFill>
                <a:srgbClr val="7E0000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17EB9202-966D-453D-8E57-AD01CE3664B4}"/>
              </a:ext>
            </a:extLst>
          </p:cNvPr>
          <p:cNvSpPr txBox="1"/>
          <p:nvPr/>
        </p:nvSpPr>
        <p:spPr>
          <a:xfrm>
            <a:off x="9291655" y="5707971"/>
            <a:ext cx="95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7E0000"/>
                </a:solidFill>
              </a:rPr>
              <a:t>haven’t</a:t>
            </a:r>
            <a:endParaRPr lang="hr-HR" i="1" dirty="0">
              <a:solidFill>
                <a:srgbClr val="7E0000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A4E757A6-6E51-43B3-8D6A-E7795EE28BBC}"/>
              </a:ext>
            </a:extLst>
          </p:cNvPr>
          <p:cNvSpPr txBox="1"/>
          <p:nvPr/>
        </p:nvSpPr>
        <p:spPr>
          <a:xfrm>
            <a:off x="7643941" y="6389414"/>
            <a:ext cx="95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7E0000"/>
                </a:solidFill>
              </a:rPr>
              <a:t>They</a:t>
            </a:r>
            <a:endParaRPr lang="hr-HR" i="1" dirty="0">
              <a:solidFill>
                <a:srgbClr val="7E0000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536EA1C7-9E21-433C-9AEA-89A136D5682B}"/>
              </a:ext>
            </a:extLst>
          </p:cNvPr>
          <p:cNvSpPr txBox="1"/>
          <p:nvPr/>
        </p:nvSpPr>
        <p:spPr>
          <a:xfrm>
            <a:off x="132678" y="2367170"/>
            <a:ext cx="35464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more exercises to practice the verb to BE:</a:t>
            </a:r>
          </a:p>
          <a:p>
            <a:endParaRPr lang="hr-HR" i="1" dirty="0">
              <a:highlight>
                <a:srgbClr val="C0C0C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https://wordwall.net/resource/274170/engleski-jezik/</a:t>
            </a:r>
            <a:endParaRPr lang="hr-HR" i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i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https://wordwall.net/resource/271079/present-simple</a:t>
            </a:r>
            <a:endParaRPr lang="hr-HR" i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i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https://create.kahoot.it/share/87aec4f2-8cda-4cf2-9e7f-33636911b18b</a:t>
            </a:r>
            <a:endParaRPr lang="hr-HR" i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82C8D2C8-60B3-48BE-BACF-C1C6E8A1F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32439" cy="6858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AA766FF-D2CE-4596-A353-E25CB1CE7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439" y="2505097"/>
            <a:ext cx="4544255" cy="420229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05_04_Linda_and_Pete">
            <a:hlinkClick r:id="" action="ppaction://media"/>
            <a:extLst>
              <a:ext uri="{FF2B5EF4-FFF2-40B4-BE49-F238E27FC236}">
                <a16:creationId xmlns:a16="http://schemas.microsoft.com/office/drawing/2014/main" id="{77918B34-F170-4D27-B8FD-157488685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6640" y="2288486"/>
            <a:ext cx="609600" cy="609600"/>
          </a:xfrm>
          <a:prstGeom prst="rect">
            <a:avLst/>
          </a:prstGeom>
        </p:spPr>
      </p:pic>
      <p:pic>
        <p:nvPicPr>
          <p:cNvPr id="2050" name="Picture 2" descr="Vidi izvornu sliku">
            <a:extLst>
              <a:ext uri="{FF2B5EF4-FFF2-40B4-BE49-F238E27FC236}">
                <a16:creationId xmlns:a16="http://schemas.microsoft.com/office/drawing/2014/main" id="{78B84A64-9BDC-48E6-8377-B695CE08F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224" y="4202935"/>
            <a:ext cx="392654" cy="3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idi izvornu sliku">
            <a:extLst>
              <a:ext uri="{FF2B5EF4-FFF2-40B4-BE49-F238E27FC236}">
                <a16:creationId xmlns:a16="http://schemas.microsoft.com/office/drawing/2014/main" id="{595C57A4-9415-4C69-9CAE-E4FF68D6D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224" y="4606245"/>
            <a:ext cx="392654" cy="3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di izvornu sliku">
            <a:extLst>
              <a:ext uri="{FF2B5EF4-FFF2-40B4-BE49-F238E27FC236}">
                <a16:creationId xmlns:a16="http://schemas.microsoft.com/office/drawing/2014/main" id="{32974D32-85B7-48E2-9DB8-C955AE53D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224" y="4998899"/>
            <a:ext cx="392654" cy="3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Vidi izvornu sliku">
            <a:extLst>
              <a:ext uri="{FF2B5EF4-FFF2-40B4-BE49-F238E27FC236}">
                <a16:creationId xmlns:a16="http://schemas.microsoft.com/office/drawing/2014/main" id="{96578AB7-F4D0-494D-87A1-D8348EFAE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678" y="5404384"/>
            <a:ext cx="392654" cy="3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idi izvornu sliku">
            <a:extLst>
              <a:ext uri="{FF2B5EF4-FFF2-40B4-BE49-F238E27FC236}">
                <a16:creationId xmlns:a16="http://schemas.microsoft.com/office/drawing/2014/main" id="{BFFC5718-B103-4D46-A285-13C788913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224" y="5784207"/>
            <a:ext cx="392654" cy="3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Vidi izvornu sliku">
            <a:extLst>
              <a:ext uri="{FF2B5EF4-FFF2-40B4-BE49-F238E27FC236}">
                <a16:creationId xmlns:a16="http://schemas.microsoft.com/office/drawing/2014/main" id="{C812786C-69A8-4E9E-9FC4-C64B4F6E5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224" y="6234260"/>
            <a:ext cx="392654" cy="3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3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0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607BF6B9-719E-426E-94DB-5A31D9E00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64" y="685800"/>
            <a:ext cx="7998992" cy="54864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22" name="Picture 2" descr="Vidi izvornu sliku">
            <a:extLst>
              <a:ext uri="{FF2B5EF4-FFF2-40B4-BE49-F238E27FC236}">
                <a16:creationId xmlns:a16="http://schemas.microsoft.com/office/drawing/2014/main" id="{97F3104B-7A99-429A-9FA2-C933CAEC5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70" y="1875417"/>
            <a:ext cx="643312" cy="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idi izvornu sliku">
            <a:extLst>
              <a:ext uri="{FF2B5EF4-FFF2-40B4-BE49-F238E27FC236}">
                <a16:creationId xmlns:a16="http://schemas.microsoft.com/office/drawing/2014/main" id="{C58D423D-6CDF-400C-9D16-7D33617AB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866" y="2086985"/>
            <a:ext cx="288631" cy="1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idi izvornu sliku">
            <a:extLst>
              <a:ext uri="{FF2B5EF4-FFF2-40B4-BE49-F238E27FC236}">
                <a16:creationId xmlns:a16="http://schemas.microsoft.com/office/drawing/2014/main" id="{47810459-93A9-4B7B-A399-6136171B4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51" y="2314688"/>
            <a:ext cx="288631" cy="1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idi izvornu sliku">
            <a:extLst>
              <a:ext uri="{FF2B5EF4-FFF2-40B4-BE49-F238E27FC236}">
                <a16:creationId xmlns:a16="http://schemas.microsoft.com/office/drawing/2014/main" id="{CE1D2F47-7F0F-453C-AF1E-E845DD366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26" y="2594387"/>
            <a:ext cx="288631" cy="1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idi izvornu sliku">
            <a:extLst>
              <a:ext uri="{FF2B5EF4-FFF2-40B4-BE49-F238E27FC236}">
                <a16:creationId xmlns:a16="http://schemas.microsoft.com/office/drawing/2014/main" id="{32E13A79-FC58-4899-904B-97C3694E7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78" y="2831055"/>
            <a:ext cx="288631" cy="1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idi izvornu sliku">
            <a:extLst>
              <a:ext uri="{FF2B5EF4-FFF2-40B4-BE49-F238E27FC236}">
                <a16:creationId xmlns:a16="http://schemas.microsoft.com/office/drawing/2014/main" id="{F4EA0086-36C2-4280-AE9F-B607CB3AA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839" y="2841813"/>
            <a:ext cx="643312" cy="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di izvornu sliku">
            <a:extLst>
              <a:ext uri="{FF2B5EF4-FFF2-40B4-BE49-F238E27FC236}">
                <a16:creationId xmlns:a16="http://schemas.microsoft.com/office/drawing/2014/main" id="{4F420C1F-FFB8-4458-B0D7-35247904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54" y="3290150"/>
            <a:ext cx="288631" cy="1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Vidi izvornu sliku">
            <a:extLst>
              <a:ext uri="{FF2B5EF4-FFF2-40B4-BE49-F238E27FC236}">
                <a16:creationId xmlns:a16="http://schemas.microsoft.com/office/drawing/2014/main" id="{DEB24A9B-0470-4461-9142-6E6AB5114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35" y="3532095"/>
            <a:ext cx="288631" cy="1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idi izvornu sliku">
            <a:extLst>
              <a:ext uri="{FF2B5EF4-FFF2-40B4-BE49-F238E27FC236}">
                <a16:creationId xmlns:a16="http://schemas.microsoft.com/office/drawing/2014/main" id="{71708125-4B3D-4FD9-A898-AA2AD8ABD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782" y="3512423"/>
            <a:ext cx="288631" cy="1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Vidi izvornu sliku">
            <a:extLst>
              <a:ext uri="{FF2B5EF4-FFF2-40B4-BE49-F238E27FC236}">
                <a16:creationId xmlns:a16="http://schemas.microsoft.com/office/drawing/2014/main" id="{5BED0B6A-8773-459F-BBF1-14FEA7B54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50" y="4041188"/>
            <a:ext cx="643312" cy="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Vidi izvornu sliku">
            <a:extLst>
              <a:ext uri="{FF2B5EF4-FFF2-40B4-BE49-F238E27FC236}">
                <a16:creationId xmlns:a16="http://schemas.microsoft.com/office/drawing/2014/main" id="{2FECA071-32D3-4B07-9EA8-096CB83F5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39" y="4311923"/>
            <a:ext cx="198106" cy="9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Vidi izvornu sliku">
            <a:extLst>
              <a:ext uri="{FF2B5EF4-FFF2-40B4-BE49-F238E27FC236}">
                <a16:creationId xmlns:a16="http://schemas.microsoft.com/office/drawing/2014/main" id="{2DE90B22-D040-4C84-87D4-976E6DE8A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25" y="4270685"/>
            <a:ext cx="288631" cy="1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Vidi izvornu sliku">
            <a:extLst>
              <a:ext uri="{FF2B5EF4-FFF2-40B4-BE49-F238E27FC236}">
                <a16:creationId xmlns:a16="http://schemas.microsoft.com/office/drawing/2014/main" id="{AB5ABCE5-2429-407A-9F27-2A9B7E9D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77" y="4793996"/>
            <a:ext cx="198105" cy="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Vidi izvornu sliku">
            <a:extLst>
              <a:ext uri="{FF2B5EF4-FFF2-40B4-BE49-F238E27FC236}">
                <a16:creationId xmlns:a16="http://schemas.microsoft.com/office/drawing/2014/main" id="{4CAA0202-9430-4936-9283-04894B1D0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17" y="5073922"/>
            <a:ext cx="643312" cy="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Vidi izvornu sliku">
            <a:extLst>
              <a:ext uri="{FF2B5EF4-FFF2-40B4-BE49-F238E27FC236}">
                <a16:creationId xmlns:a16="http://schemas.microsoft.com/office/drawing/2014/main" id="{036C71C9-3D13-4FC6-A804-C8D6139FA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029" y="5067509"/>
            <a:ext cx="198105" cy="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Vidi izvornu sliku">
            <a:extLst>
              <a:ext uri="{FF2B5EF4-FFF2-40B4-BE49-F238E27FC236}">
                <a16:creationId xmlns:a16="http://schemas.microsoft.com/office/drawing/2014/main" id="{EC954AC2-6DD4-4CC8-A03F-6852F5CAD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66" y="5341023"/>
            <a:ext cx="288631" cy="1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Vidi izvornu sliku">
            <a:extLst>
              <a:ext uri="{FF2B5EF4-FFF2-40B4-BE49-F238E27FC236}">
                <a16:creationId xmlns:a16="http://schemas.microsoft.com/office/drawing/2014/main" id="{92D2C83E-AABE-4243-B163-E806E72DD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814" y="5341023"/>
            <a:ext cx="643312" cy="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Vidi izvornu sliku">
            <a:extLst>
              <a:ext uri="{FF2B5EF4-FFF2-40B4-BE49-F238E27FC236}">
                <a16:creationId xmlns:a16="http://schemas.microsoft.com/office/drawing/2014/main" id="{299000B9-329A-4EB9-BCFD-E13198C86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969" y="5545318"/>
            <a:ext cx="288631" cy="1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Vidi izvornu sliku">
            <a:extLst>
              <a:ext uri="{FF2B5EF4-FFF2-40B4-BE49-F238E27FC236}">
                <a16:creationId xmlns:a16="http://schemas.microsoft.com/office/drawing/2014/main" id="{C246F75D-16BD-4464-B321-CFE487AD9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864" y="2115172"/>
            <a:ext cx="643312" cy="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Vidi izvornu sliku">
            <a:extLst>
              <a:ext uri="{FF2B5EF4-FFF2-40B4-BE49-F238E27FC236}">
                <a16:creationId xmlns:a16="http://schemas.microsoft.com/office/drawing/2014/main" id="{792F483E-FC27-4B03-B921-35DF2CFFD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902" y="2342108"/>
            <a:ext cx="288631" cy="8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Vidi izvornu sliku">
            <a:extLst>
              <a:ext uri="{FF2B5EF4-FFF2-40B4-BE49-F238E27FC236}">
                <a16:creationId xmlns:a16="http://schemas.microsoft.com/office/drawing/2014/main" id="{4764A7AE-7ADA-4478-B50A-DB97FFD66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095" y="2342108"/>
            <a:ext cx="198105" cy="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di izvornu sliku">
            <a:extLst>
              <a:ext uri="{FF2B5EF4-FFF2-40B4-BE49-F238E27FC236}">
                <a16:creationId xmlns:a16="http://schemas.microsoft.com/office/drawing/2014/main" id="{06928242-1DCE-488F-894C-24F0B7528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95" y="2831056"/>
            <a:ext cx="288631" cy="1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Vidi izvornu sliku">
            <a:extLst>
              <a:ext uri="{FF2B5EF4-FFF2-40B4-BE49-F238E27FC236}">
                <a16:creationId xmlns:a16="http://schemas.microsoft.com/office/drawing/2014/main" id="{52E50F20-5AAD-49F6-ACDE-33076B575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389" y="3074396"/>
            <a:ext cx="643312" cy="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idi izvornu sliku">
            <a:extLst>
              <a:ext uri="{FF2B5EF4-FFF2-40B4-BE49-F238E27FC236}">
                <a16:creationId xmlns:a16="http://schemas.microsoft.com/office/drawing/2014/main" id="{952F0B60-4E63-4C01-BBA2-EEB1BF4DD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196" y="3318337"/>
            <a:ext cx="643312" cy="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Vidi izvornu sliku">
            <a:extLst>
              <a:ext uri="{FF2B5EF4-FFF2-40B4-BE49-F238E27FC236}">
                <a16:creationId xmlns:a16="http://schemas.microsoft.com/office/drawing/2014/main" id="{E58AD58C-B0FA-46F3-94AC-5759FA0D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77019" y="3537525"/>
            <a:ext cx="356608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Vidi izvornu sliku">
            <a:extLst>
              <a:ext uri="{FF2B5EF4-FFF2-40B4-BE49-F238E27FC236}">
                <a16:creationId xmlns:a16="http://schemas.microsoft.com/office/drawing/2014/main" id="{D971A9D0-E9D3-4674-9DA2-B3BDFE0F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323" y="3827431"/>
            <a:ext cx="643312" cy="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Vidi izvornu sliku">
            <a:extLst>
              <a:ext uri="{FF2B5EF4-FFF2-40B4-BE49-F238E27FC236}">
                <a16:creationId xmlns:a16="http://schemas.microsoft.com/office/drawing/2014/main" id="{AD6072A8-2F9C-4129-895F-F87AF7227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226" y="4036311"/>
            <a:ext cx="288631" cy="1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Vidi izvornu sliku">
            <a:extLst>
              <a:ext uri="{FF2B5EF4-FFF2-40B4-BE49-F238E27FC236}">
                <a16:creationId xmlns:a16="http://schemas.microsoft.com/office/drawing/2014/main" id="{16A35DBC-D3C5-40E9-9F17-F65F40E00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480" y="4549219"/>
            <a:ext cx="198105" cy="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Vidi izvornu sliku">
            <a:extLst>
              <a:ext uri="{FF2B5EF4-FFF2-40B4-BE49-F238E27FC236}">
                <a16:creationId xmlns:a16="http://schemas.microsoft.com/office/drawing/2014/main" id="{C0796893-01BD-4DBE-8331-4465C9F3E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70" y="4793996"/>
            <a:ext cx="198105" cy="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Vidi izvornu sliku">
            <a:extLst>
              <a:ext uri="{FF2B5EF4-FFF2-40B4-BE49-F238E27FC236}">
                <a16:creationId xmlns:a16="http://schemas.microsoft.com/office/drawing/2014/main" id="{EC7BD7C8-B61F-4B27-B707-5DB38BF01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645" y="4806821"/>
            <a:ext cx="643312" cy="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Vidi izvornu sliku">
            <a:extLst>
              <a:ext uri="{FF2B5EF4-FFF2-40B4-BE49-F238E27FC236}">
                <a16:creationId xmlns:a16="http://schemas.microsoft.com/office/drawing/2014/main" id="{299A5C63-B863-4CCE-BFC7-374AAC76E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639" y="5004497"/>
            <a:ext cx="288631" cy="1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Vidi izvornu sliku">
            <a:extLst>
              <a:ext uri="{FF2B5EF4-FFF2-40B4-BE49-F238E27FC236}">
                <a16:creationId xmlns:a16="http://schemas.microsoft.com/office/drawing/2014/main" id="{3166EC94-A2BC-4900-85B7-55D8E970C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173" y="5245722"/>
            <a:ext cx="198105" cy="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Vidi izvornu sliku">
            <a:extLst>
              <a:ext uri="{FF2B5EF4-FFF2-40B4-BE49-F238E27FC236}">
                <a16:creationId xmlns:a16="http://schemas.microsoft.com/office/drawing/2014/main" id="{D077B39F-BD3B-44E6-8ECF-EBC5EA0A5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375" y="5773386"/>
            <a:ext cx="198105" cy="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kstniOkvir 40">
            <a:extLst>
              <a:ext uri="{FF2B5EF4-FFF2-40B4-BE49-F238E27FC236}">
                <a16:creationId xmlns:a16="http://schemas.microsoft.com/office/drawing/2014/main" id="{72BD1D75-885E-4AB6-837C-0E0DF08CF4E1}"/>
              </a:ext>
            </a:extLst>
          </p:cNvPr>
          <p:cNvSpPr txBox="1"/>
          <p:nvPr/>
        </p:nvSpPr>
        <p:spPr>
          <a:xfrm>
            <a:off x="8514762" y="2184724"/>
            <a:ext cx="35464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>
              <a:solidFill>
                <a:srgbClr val="7E0000"/>
              </a:solidFill>
            </a:endParaRPr>
          </a:p>
          <a:p>
            <a:r>
              <a:rPr lang="hr-HR" b="1" dirty="0">
                <a:solidFill>
                  <a:srgbClr val="7E0000"/>
                </a:solidFill>
              </a:rPr>
              <a:t>share</a:t>
            </a:r>
            <a:r>
              <a:rPr lang="hr-HR" dirty="0">
                <a:solidFill>
                  <a:srgbClr val="7E0000"/>
                </a:solidFill>
              </a:rPr>
              <a:t>			   </a:t>
            </a:r>
            <a:r>
              <a:rPr lang="hr-HR" i="1" dirty="0">
                <a:solidFill>
                  <a:srgbClr val="7E0000"/>
                </a:solidFill>
              </a:rPr>
              <a:t>dijeliti</a:t>
            </a:r>
          </a:p>
          <a:p>
            <a:r>
              <a:rPr lang="hr-HR" b="1" dirty="0">
                <a:solidFill>
                  <a:srgbClr val="7E0000"/>
                </a:solidFill>
              </a:rPr>
              <a:t>bunk bed		   </a:t>
            </a:r>
            <a:r>
              <a:rPr lang="hr-HR" i="1" dirty="0">
                <a:solidFill>
                  <a:srgbClr val="7E0000"/>
                </a:solidFill>
              </a:rPr>
              <a:t>krevet na kat</a:t>
            </a:r>
          </a:p>
          <a:p>
            <a:r>
              <a:rPr lang="hr-HR" b="1" dirty="0">
                <a:solidFill>
                  <a:srgbClr val="7E0000"/>
                </a:solidFill>
              </a:rPr>
              <a:t>top bed			   </a:t>
            </a:r>
            <a:r>
              <a:rPr lang="hr-HR" i="1" dirty="0">
                <a:solidFill>
                  <a:srgbClr val="7E0000"/>
                </a:solidFill>
              </a:rPr>
              <a:t>gornji krevet</a:t>
            </a:r>
          </a:p>
          <a:p>
            <a:r>
              <a:rPr lang="hr-HR" b="1" dirty="0">
                <a:solidFill>
                  <a:srgbClr val="7E0000"/>
                </a:solidFill>
              </a:rPr>
              <a:t>bottom bed		   </a:t>
            </a:r>
            <a:r>
              <a:rPr lang="hr-HR" i="1" dirty="0">
                <a:solidFill>
                  <a:srgbClr val="7E0000"/>
                </a:solidFill>
              </a:rPr>
              <a:t>donji krevet</a:t>
            </a:r>
          </a:p>
          <a:p>
            <a:r>
              <a:rPr lang="hr-HR" b="1" dirty="0">
                <a:solidFill>
                  <a:srgbClr val="7E0000"/>
                </a:solidFill>
              </a:rPr>
              <a:t>nickname		   </a:t>
            </a:r>
            <a:r>
              <a:rPr lang="hr-HR" i="1" dirty="0">
                <a:solidFill>
                  <a:srgbClr val="7E0000"/>
                </a:solidFill>
              </a:rPr>
              <a:t>nadimak</a:t>
            </a:r>
          </a:p>
          <a:p>
            <a:r>
              <a:rPr lang="hr-HR" b="1" dirty="0">
                <a:solidFill>
                  <a:srgbClr val="7E0000"/>
                </a:solidFill>
              </a:rPr>
              <a:t>comics			   </a:t>
            </a:r>
            <a:r>
              <a:rPr lang="hr-HR" i="1" dirty="0">
                <a:solidFill>
                  <a:srgbClr val="7E0000"/>
                </a:solidFill>
              </a:rPr>
              <a:t>stripovi</a:t>
            </a:r>
          </a:p>
          <a:p>
            <a:r>
              <a:rPr lang="hr-HR" b="1" dirty="0">
                <a:solidFill>
                  <a:srgbClr val="7E0000"/>
                </a:solidFill>
              </a:rPr>
              <a:t>belt				   </a:t>
            </a:r>
            <a:r>
              <a:rPr lang="hr-HR" i="1" dirty="0">
                <a:solidFill>
                  <a:srgbClr val="7E0000"/>
                </a:solidFill>
              </a:rPr>
              <a:t>pojas</a:t>
            </a:r>
          </a:p>
          <a:p>
            <a:r>
              <a:rPr lang="hr-HR" b="1" dirty="0">
                <a:solidFill>
                  <a:srgbClr val="7E0000"/>
                </a:solidFill>
              </a:rPr>
              <a:t>amusement park  </a:t>
            </a:r>
            <a:r>
              <a:rPr lang="hr-HR" i="1" dirty="0">
                <a:solidFill>
                  <a:srgbClr val="7E0000"/>
                </a:solidFill>
              </a:rPr>
              <a:t>zabavni park</a:t>
            </a:r>
          </a:p>
        </p:txBody>
      </p:sp>
    </p:spTree>
    <p:extLst>
      <p:ext uri="{BB962C8B-B14F-4D97-AF65-F5344CB8AC3E}">
        <p14:creationId xmlns:p14="http://schemas.microsoft.com/office/powerpoint/2010/main" val="187964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1A242BE-4625-4E00-A47E-C8B7EA138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31" y="838324"/>
            <a:ext cx="10531736" cy="222694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487842C-33F8-44EB-98DE-9705A7DF6C3E}"/>
              </a:ext>
            </a:extLst>
          </p:cNvPr>
          <p:cNvSpPr txBox="1"/>
          <p:nvPr/>
        </p:nvSpPr>
        <p:spPr>
          <a:xfrm>
            <a:off x="1204856" y="3429000"/>
            <a:ext cx="4625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1 </a:t>
            </a:r>
            <a:r>
              <a:rPr lang="hr-HR" i="1" dirty="0" err="1">
                <a:solidFill>
                  <a:srgbClr val="7E0000"/>
                </a:solidFill>
              </a:rPr>
              <a:t>She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has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got</a:t>
            </a:r>
            <a:r>
              <a:rPr lang="hr-HR" i="1" dirty="0">
                <a:solidFill>
                  <a:srgbClr val="7E0000"/>
                </a:solidFill>
              </a:rPr>
              <a:t> a </a:t>
            </a:r>
            <a:r>
              <a:rPr lang="hr-HR" i="1" dirty="0" err="1">
                <a:solidFill>
                  <a:srgbClr val="7E0000"/>
                </a:solidFill>
              </a:rPr>
              <a:t>big</a:t>
            </a:r>
            <a:r>
              <a:rPr lang="hr-HR" i="1" dirty="0">
                <a:solidFill>
                  <a:srgbClr val="7E0000"/>
                </a:solidFill>
              </a:rPr>
              <a:t> piano ih </a:t>
            </a:r>
            <a:r>
              <a:rPr lang="hr-HR" i="1" dirty="0" err="1">
                <a:solidFill>
                  <a:srgbClr val="7E0000"/>
                </a:solidFill>
              </a:rPr>
              <a:t>her</a:t>
            </a:r>
            <a:r>
              <a:rPr lang="hr-HR" i="1" dirty="0">
                <a:solidFill>
                  <a:srgbClr val="7E0000"/>
                </a:solidFill>
              </a:rPr>
              <a:t> room.</a:t>
            </a:r>
          </a:p>
          <a:p>
            <a:r>
              <a:rPr lang="hr-HR" i="1" dirty="0">
                <a:solidFill>
                  <a:srgbClr val="7E0000"/>
                </a:solidFill>
              </a:rPr>
              <a:t>2 </a:t>
            </a:r>
            <a:r>
              <a:rPr lang="hr-HR" i="1" dirty="0" err="1">
                <a:solidFill>
                  <a:srgbClr val="7E0000"/>
                </a:solidFill>
              </a:rPr>
              <a:t>Jack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is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Linda’s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brother</a:t>
            </a:r>
            <a:r>
              <a:rPr lang="hr-HR" i="1" dirty="0">
                <a:solidFill>
                  <a:srgbClr val="7E0000"/>
                </a:solidFill>
              </a:rPr>
              <a:t>.</a:t>
            </a:r>
          </a:p>
          <a:p>
            <a:r>
              <a:rPr lang="hr-HR" i="1" dirty="0">
                <a:solidFill>
                  <a:srgbClr val="7E0000"/>
                </a:solidFill>
              </a:rPr>
              <a:t>3 </a:t>
            </a:r>
            <a:r>
              <a:rPr lang="hr-HR" i="1" dirty="0" err="1">
                <a:solidFill>
                  <a:srgbClr val="7E0000"/>
                </a:solidFill>
              </a:rPr>
              <a:t>Jack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has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got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the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bottom</a:t>
            </a:r>
            <a:r>
              <a:rPr lang="hr-HR" i="1" dirty="0">
                <a:solidFill>
                  <a:srgbClr val="7E0000"/>
                </a:solidFill>
              </a:rPr>
              <a:t> bed.</a:t>
            </a:r>
          </a:p>
          <a:p>
            <a:r>
              <a:rPr lang="hr-HR" i="1" dirty="0">
                <a:solidFill>
                  <a:srgbClr val="7E0000"/>
                </a:solidFill>
              </a:rPr>
              <a:t>4 </a:t>
            </a:r>
            <a:r>
              <a:rPr lang="hr-HR" i="1" dirty="0" err="1">
                <a:solidFill>
                  <a:srgbClr val="7E0000"/>
                </a:solidFill>
              </a:rPr>
              <a:t>Linda’s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favourite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colour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is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blue</a:t>
            </a:r>
            <a:r>
              <a:rPr lang="hr-HR" i="1" dirty="0">
                <a:solidFill>
                  <a:srgbClr val="7E0000"/>
                </a:solidFill>
              </a:rPr>
              <a:t>.</a:t>
            </a:r>
          </a:p>
          <a:p>
            <a:r>
              <a:rPr lang="hr-HR" i="1" dirty="0">
                <a:solidFill>
                  <a:srgbClr val="7E0000"/>
                </a:solidFill>
              </a:rPr>
              <a:t>5 Linda </a:t>
            </a:r>
            <a:r>
              <a:rPr lang="hr-HR" i="1" dirty="0" err="1">
                <a:solidFill>
                  <a:srgbClr val="7E0000"/>
                </a:solidFill>
              </a:rPr>
              <a:t>is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bad</a:t>
            </a:r>
            <a:r>
              <a:rPr lang="hr-HR" i="1" dirty="0">
                <a:solidFill>
                  <a:srgbClr val="7E0000"/>
                </a:solidFill>
              </a:rPr>
              <a:t> at sport.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420DC92-8D89-4443-B93B-1DEFFA5009E6}"/>
              </a:ext>
            </a:extLst>
          </p:cNvPr>
          <p:cNvSpPr txBox="1"/>
          <p:nvPr/>
        </p:nvSpPr>
        <p:spPr>
          <a:xfrm>
            <a:off x="6095999" y="3429000"/>
            <a:ext cx="4625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1 </a:t>
            </a:r>
            <a:r>
              <a:rPr lang="hr-HR" i="1" dirty="0" err="1">
                <a:solidFill>
                  <a:srgbClr val="7E0000"/>
                </a:solidFill>
              </a:rPr>
              <a:t>Pete’s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full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name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is</a:t>
            </a:r>
            <a:r>
              <a:rPr lang="hr-HR" i="1" dirty="0">
                <a:solidFill>
                  <a:srgbClr val="7E0000"/>
                </a:solidFill>
              </a:rPr>
              <a:t> Peter.</a:t>
            </a:r>
          </a:p>
          <a:p>
            <a:r>
              <a:rPr lang="hr-HR" i="1" dirty="0">
                <a:solidFill>
                  <a:srgbClr val="7E0000"/>
                </a:solidFill>
              </a:rPr>
              <a:t>2 </a:t>
            </a:r>
            <a:r>
              <a:rPr lang="hr-HR" i="1" dirty="0" err="1">
                <a:solidFill>
                  <a:srgbClr val="7E0000"/>
                </a:solidFill>
              </a:rPr>
              <a:t>His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nickname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is</a:t>
            </a:r>
            <a:r>
              <a:rPr lang="hr-HR" i="1" dirty="0">
                <a:solidFill>
                  <a:srgbClr val="7E0000"/>
                </a:solidFill>
              </a:rPr>
              <a:t> 007.</a:t>
            </a:r>
          </a:p>
          <a:p>
            <a:r>
              <a:rPr lang="hr-HR" i="1" dirty="0">
                <a:solidFill>
                  <a:srgbClr val="7E0000"/>
                </a:solidFill>
              </a:rPr>
              <a:t>3 </a:t>
            </a:r>
            <a:r>
              <a:rPr lang="hr-HR" i="1" dirty="0" err="1">
                <a:solidFill>
                  <a:srgbClr val="7E0000"/>
                </a:solidFill>
              </a:rPr>
              <a:t>Pete’s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favourite</a:t>
            </a:r>
            <a:r>
              <a:rPr lang="hr-HR" i="1" dirty="0">
                <a:solidFill>
                  <a:srgbClr val="7E0000"/>
                </a:solidFill>
              </a:rPr>
              <a:t> free time </a:t>
            </a:r>
            <a:r>
              <a:rPr lang="hr-HR" i="1" dirty="0" err="1">
                <a:solidFill>
                  <a:srgbClr val="7E0000"/>
                </a:solidFill>
              </a:rPr>
              <a:t>activity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is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skateboarding</a:t>
            </a:r>
            <a:r>
              <a:rPr lang="hr-HR" i="1" dirty="0">
                <a:solidFill>
                  <a:srgbClr val="7E0000"/>
                </a:solidFill>
              </a:rPr>
              <a:t>.</a:t>
            </a:r>
          </a:p>
          <a:p>
            <a:r>
              <a:rPr lang="hr-HR" i="1" dirty="0">
                <a:solidFill>
                  <a:srgbClr val="7E0000"/>
                </a:solidFill>
              </a:rPr>
              <a:t>4 He </a:t>
            </a:r>
            <a:r>
              <a:rPr lang="hr-HR" i="1" dirty="0" err="1">
                <a:solidFill>
                  <a:srgbClr val="7E0000"/>
                </a:solidFill>
              </a:rPr>
              <a:t>has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got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two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cousins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in</a:t>
            </a:r>
            <a:r>
              <a:rPr lang="hr-HR" i="1" dirty="0">
                <a:solidFill>
                  <a:srgbClr val="7E0000"/>
                </a:solidFill>
              </a:rPr>
              <a:t> America.</a:t>
            </a:r>
          </a:p>
          <a:p>
            <a:r>
              <a:rPr lang="hr-HR" i="1" dirty="0">
                <a:solidFill>
                  <a:srgbClr val="7E0000"/>
                </a:solidFill>
              </a:rPr>
              <a:t>5 </a:t>
            </a:r>
            <a:r>
              <a:rPr lang="hr-HR" i="1" dirty="0" err="1">
                <a:solidFill>
                  <a:srgbClr val="7E0000"/>
                </a:solidFill>
              </a:rPr>
              <a:t>Disneyland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is</a:t>
            </a:r>
            <a:r>
              <a:rPr lang="hr-HR" i="1" dirty="0">
                <a:solidFill>
                  <a:srgbClr val="7E0000"/>
                </a:solidFill>
              </a:rPr>
              <a:t> </a:t>
            </a:r>
            <a:r>
              <a:rPr lang="hr-HR" i="1" dirty="0" err="1">
                <a:solidFill>
                  <a:srgbClr val="7E0000"/>
                </a:solidFill>
              </a:rPr>
              <a:t>near</a:t>
            </a:r>
            <a:r>
              <a:rPr lang="hr-HR" i="1" dirty="0">
                <a:solidFill>
                  <a:srgbClr val="7E0000"/>
                </a:solidFill>
              </a:rPr>
              <a:t> Los Angeles.</a:t>
            </a:r>
          </a:p>
        </p:txBody>
      </p:sp>
    </p:spTree>
    <p:extLst>
      <p:ext uri="{BB962C8B-B14F-4D97-AF65-F5344CB8AC3E}">
        <p14:creationId xmlns:p14="http://schemas.microsoft.com/office/powerpoint/2010/main" val="245710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A3F4691-DACF-4FF7-8825-CA12D10E1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03" y="1055783"/>
            <a:ext cx="10822193" cy="474643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80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A3F4691-DACF-4FF7-8825-CA12D10E1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12" y="1055783"/>
            <a:ext cx="6948174" cy="474643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638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3A55EBD-A1DC-4EC7-A8D0-8919238BE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470868" cy="602866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A0AA79B-DA10-41F8-BA36-00855A668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659" y="1488558"/>
            <a:ext cx="8085341" cy="536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A08B2EF-0F3F-4452-B242-6A2B6EC7B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0260418" cy="682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3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C8451B90-23B7-490C-B104-CD4032D56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3590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BD04273-CEA4-4EC3-8670-C663BD9A1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503" y="795239"/>
            <a:ext cx="1384281" cy="1256781"/>
          </a:xfrm>
          <a:prstGeom prst="rect">
            <a:avLst/>
          </a:prstGeom>
        </p:spPr>
      </p:pic>
      <p:pic>
        <p:nvPicPr>
          <p:cNvPr id="1026" name="Picture 2" descr="Vidi izvornu sliku">
            <a:extLst>
              <a:ext uri="{FF2B5EF4-FFF2-40B4-BE49-F238E27FC236}">
                <a16:creationId xmlns:a16="http://schemas.microsoft.com/office/drawing/2014/main" id="{7F6A2FE6-DCC0-4D65-A512-BF23D9273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47" y="170160"/>
            <a:ext cx="1850316" cy="215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idi izvornu sliku">
            <a:extLst>
              <a:ext uri="{FF2B5EF4-FFF2-40B4-BE49-F238E27FC236}">
                <a16:creationId xmlns:a16="http://schemas.microsoft.com/office/drawing/2014/main" id="{5EA27274-0AF5-42F9-851A-8B83D0534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7" y="1742569"/>
            <a:ext cx="1850316" cy="215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6FFC7B05-48D5-40AF-BAFF-4F4E7439C814}"/>
              </a:ext>
            </a:extLst>
          </p:cNvPr>
          <p:cNvSpPr txBox="1"/>
          <p:nvPr/>
        </p:nvSpPr>
        <p:spPr>
          <a:xfrm>
            <a:off x="5724224" y="422904"/>
            <a:ext cx="33772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7E0000"/>
                </a:solidFill>
              </a:rPr>
              <a:t>Who are these?				</a:t>
            </a:r>
          </a:p>
          <a:p>
            <a:r>
              <a:rPr lang="hr-HR" dirty="0">
                <a:solidFill>
                  <a:srgbClr val="7E0000"/>
                </a:solidFill>
              </a:rPr>
              <a:t>How old are they? 			</a:t>
            </a:r>
          </a:p>
          <a:p>
            <a:r>
              <a:rPr lang="hr-HR" dirty="0">
                <a:solidFill>
                  <a:srgbClr val="7E0000"/>
                </a:solidFill>
              </a:rPr>
              <a:t>Where do they live? 			</a:t>
            </a:r>
          </a:p>
          <a:p>
            <a:r>
              <a:rPr lang="hr-HR" dirty="0">
                <a:solidFill>
                  <a:srgbClr val="7E0000"/>
                </a:solidFill>
              </a:rPr>
              <a:t>Have they got any hobbies? 	</a:t>
            </a:r>
          </a:p>
          <a:p>
            <a:r>
              <a:rPr lang="hr-HR" dirty="0">
                <a:solidFill>
                  <a:srgbClr val="7E0000"/>
                </a:solidFill>
              </a:rPr>
              <a:t>What do they like doing?		</a:t>
            </a:r>
            <a:endParaRPr lang="hr-HR" i="1" dirty="0">
              <a:solidFill>
                <a:srgbClr val="7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7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A9080EF-A2F7-4D98-A5B0-D765DCFD1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36" y="244644"/>
            <a:ext cx="11557567" cy="4382514"/>
          </a:xfrm>
          <a:prstGeom prst="rect">
            <a:avLst/>
          </a:prstGeom>
          <a:ln w="127000" cap="sq">
            <a:solidFill>
              <a:srgbClr val="7E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42FC9FF-07BE-4124-9B85-901A3C50A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724" y="401081"/>
            <a:ext cx="1720853" cy="1562352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ED74D8D6-4865-4538-ADD2-B91B0142380F}"/>
              </a:ext>
            </a:extLst>
          </p:cNvPr>
          <p:cNvSpPr txBox="1"/>
          <p:nvPr/>
        </p:nvSpPr>
        <p:spPr>
          <a:xfrm>
            <a:off x="4709118" y="5089908"/>
            <a:ext cx="5668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6 Nisam jedino dijete.</a:t>
            </a:r>
          </a:p>
          <a:p>
            <a:r>
              <a:rPr lang="hr-HR" i="1" dirty="0">
                <a:solidFill>
                  <a:srgbClr val="7E0000"/>
                </a:solidFill>
              </a:rPr>
              <a:t>7 Imam mnogo plišanih životinja.</a:t>
            </a:r>
          </a:p>
          <a:p>
            <a:r>
              <a:rPr lang="hr-HR" i="1" dirty="0">
                <a:solidFill>
                  <a:srgbClr val="7E0000"/>
                </a:solidFill>
              </a:rPr>
              <a:t>8 Računalne igrice su moj hobi.</a:t>
            </a:r>
          </a:p>
          <a:p>
            <a:r>
              <a:rPr lang="hr-HR" i="1" dirty="0">
                <a:solidFill>
                  <a:srgbClr val="7E0000"/>
                </a:solidFill>
              </a:rPr>
              <a:t>9 Moj najbolji prijatelj ide sa mnom u razred.</a:t>
            </a:r>
          </a:p>
          <a:p>
            <a:r>
              <a:rPr lang="hr-HR" i="1" dirty="0">
                <a:solidFill>
                  <a:srgbClr val="7E0000"/>
                </a:solidFill>
              </a:rPr>
              <a:t>10 Plesanje je moja omiljena aktivnost u slobodno vrijeme.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10270F4-AAA8-4230-A7A3-300ED0005640}"/>
              </a:ext>
            </a:extLst>
          </p:cNvPr>
          <p:cNvSpPr txBox="1"/>
          <p:nvPr/>
        </p:nvSpPr>
        <p:spPr>
          <a:xfrm>
            <a:off x="538591" y="5136028"/>
            <a:ext cx="4612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1 Idem u 5. razred ove godine.</a:t>
            </a:r>
          </a:p>
          <a:p>
            <a:r>
              <a:rPr lang="hr-HR" i="1" dirty="0">
                <a:solidFill>
                  <a:srgbClr val="7E0000"/>
                </a:solidFill>
              </a:rPr>
              <a:t>2 Moje prezime je Roberts.</a:t>
            </a:r>
          </a:p>
          <a:p>
            <a:r>
              <a:rPr lang="hr-HR" i="1" dirty="0">
                <a:solidFill>
                  <a:srgbClr val="7E0000"/>
                </a:solidFill>
              </a:rPr>
              <a:t>3 Moj rođendan je u studenome.</a:t>
            </a:r>
          </a:p>
          <a:p>
            <a:r>
              <a:rPr lang="hr-HR" i="1" dirty="0">
                <a:solidFill>
                  <a:srgbClr val="7E0000"/>
                </a:solidFill>
              </a:rPr>
              <a:t>4 Moj brat je pravi dosadnjaković.</a:t>
            </a:r>
          </a:p>
          <a:p>
            <a:r>
              <a:rPr lang="hr-HR" i="1" dirty="0">
                <a:solidFill>
                  <a:srgbClr val="7E0000"/>
                </a:solidFill>
              </a:rPr>
              <a:t>5 Imamo kućnog ljubimca.</a:t>
            </a:r>
          </a:p>
        </p:txBody>
      </p:sp>
    </p:spTree>
    <p:extLst>
      <p:ext uri="{BB962C8B-B14F-4D97-AF65-F5344CB8AC3E}">
        <p14:creationId xmlns:p14="http://schemas.microsoft.com/office/powerpoint/2010/main" val="9669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34F82B96-2D4E-42A2-A065-AB7B8CBA6F15}"/>
              </a:ext>
            </a:extLst>
          </p:cNvPr>
          <p:cNvSpPr txBox="1"/>
          <p:nvPr/>
        </p:nvSpPr>
        <p:spPr>
          <a:xfrm>
            <a:off x="539676" y="246576"/>
            <a:ext cx="10048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7E0000"/>
                </a:solidFill>
              </a:rPr>
              <a:t>Cathy or Mike?</a:t>
            </a:r>
          </a:p>
          <a:p>
            <a:endParaRPr lang="hr-HR" i="1" dirty="0">
              <a:solidFill>
                <a:srgbClr val="7E0000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https://www.e-sfera.hr/dodatni-digitalni-sadrzaji/c75e3b2c-b8bd-4084-a6be-3160e99b2651/assets/audio/03_lesson_1_cathy_and_mike.mp3</a:t>
            </a:r>
            <a:endParaRPr lang="hr-HR" i="1" dirty="0">
              <a:solidFill>
                <a:schemeClr val="bg1"/>
              </a:solidFill>
            </a:endParaRPr>
          </a:p>
          <a:p>
            <a:endParaRPr lang="hr-HR" i="1" dirty="0">
              <a:solidFill>
                <a:srgbClr val="7E0000"/>
              </a:solidFill>
            </a:endParaRPr>
          </a:p>
        </p:txBody>
      </p:sp>
      <p:pic>
        <p:nvPicPr>
          <p:cNvPr id="7" name="05_03_Cathy_and_Mike">
            <a:hlinkClick r:id="" action="ppaction://media"/>
            <a:extLst>
              <a:ext uri="{FF2B5EF4-FFF2-40B4-BE49-F238E27FC236}">
                <a16:creationId xmlns:a16="http://schemas.microsoft.com/office/drawing/2014/main" id="{3EE17D5F-61E1-4AB2-B873-C9C66A1E8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1337" y="680440"/>
            <a:ext cx="609600" cy="60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C38BBA-9FDA-2D07-5370-8D5410750EE1}"/>
              </a:ext>
            </a:extLst>
          </p:cNvPr>
          <p:cNvGrpSpPr/>
          <p:nvPr/>
        </p:nvGrpSpPr>
        <p:grpSpPr>
          <a:xfrm>
            <a:off x="778762" y="1985598"/>
            <a:ext cx="10298978" cy="3901894"/>
            <a:chOff x="108911" y="2846835"/>
            <a:chExt cx="10298978" cy="3901894"/>
          </a:xfrm>
        </p:grpSpPr>
        <p:pic>
          <p:nvPicPr>
            <p:cNvPr id="2" name="Slika 1">
              <a:extLst>
                <a:ext uri="{FF2B5EF4-FFF2-40B4-BE49-F238E27FC236}">
                  <a16:creationId xmlns:a16="http://schemas.microsoft.com/office/drawing/2014/main" id="{BA9080EF-A2F7-4D98-A5B0-D765DCFD1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911" y="2846835"/>
              <a:ext cx="10290077" cy="3901894"/>
            </a:xfrm>
            <a:prstGeom prst="rect">
              <a:avLst/>
            </a:prstGeom>
            <a:ln w="127000" cap="sq">
              <a:solidFill>
                <a:srgbClr val="7E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" name="Slika 2">
              <a:extLst>
                <a:ext uri="{FF2B5EF4-FFF2-40B4-BE49-F238E27FC236}">
                  <a16:creationId xmlns:a16="http://schemas.microsoft.com/office/drawing/2014/main" id="{642FC9FF-07BE-4124-9B85-901A3C50A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7036" y="2966933"/>
              <a:ext cx="1720853" cy="1562352"/>
            </a:xfrm>
            <a:prstGeom prst="rect">
              <a:avLst/>
            </a:prstGeom>
          </p:spPr>
        </p:pic>
        <p:sp>
          <p:nvSpPr>
            <p:cNvPr id="8" name="TekstniOkvir 7">
              <a:extLst>
                <a:ext uri="{FF2B5EF4-FFF2-40B4-BE49-F238E27FC236}">
                  <a16:creationId xmlns:a16="http://schemas.microsoft.com/office/drawing/2014/main" id="{E43CA17C-55C9-41DB-A85E-C6F50700E0CE}"/>
                </a:ext>
              </a:extLst>
            </p:cNvPr>
            <p:cNvSpPr txBox="1"/>
            <p:nvPr/>
          </p:nvSpPr>
          <p:spPr>
            <a:xfrm>
              <a:off x="7337085" y="3672687"/>
              <a:ext cx="73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i="1" dirty="0">
                  <a:solidFill>
                    <a:srgbClr val="7E0000"/>
                  </a:solidFill>
                </a:rPr>
                <a:t>M</a:t>
              </a:r>
            </a:p>
          </p:txBody>
        </p:sp>
        <p:sp>
          <p:nvSpPr>
            <p:cNvPr id="9" name="TekstniOkvir 8">
              <a:extLst>
                <a:ext uri="{FF2B5EF4-FFF2-40B4-BE49-F238E27FC236}">
                  <a16:creationId xmlns:a16="http://schemas.microsoft.com/office/drawing/2014/main" id="{7ADCE914-1D57-4164-AE5B-21F476A3D36B}"/>
                </a:ext>
              </a:extLst>
            </p:cNvPr>
            <p:cNvSpPr txBox="1"/>
            <p:nvPr/>
          </p:nvSpPr>
          <p:spPr>
            <a:xfrm>
              <a:off x="6885791" y="3970776"/>
              <a:ext cx="73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i="1" dirty="0">
                  <a:solidFill>
                    <a:srgbClr val="7E0000"/>
                  </a:solidFill>
                </a:rPr>
                <a:t>C</a:t>
              </a:r>
            </a:p>
          </p:txBody>
        </p:sp>
        <p:sp>
          <p:nvSpPr>
            <p:cNvPr id="10" name="TekstniOkvir 9">
              <a:extLst>
                <a:ext uri="{FF2B5EF4-FFF2-40B4-BE49-F238E27FC236}">
                  <a16:creationId xmlns:a16="http://schemas.microsoft.com/office/drawing/2014/main" id="{06457C82-32D4-4D9F-A4D7-04FB446F3C64}"/>
                </a:ext>
              </a:extLst>
            </p:cNvPr>
            <p:cNvSpPr txBox="1"/>
            <p:nvPr/>
          </p:nvSpPr>
          <p:spPr>
            <a:xfrm>
              <a:off x="7272804" y="4245425"/>
              <a:ext cx="73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i="1" dirty="0">
                  <a:solidFill>
                    <a:srgbClr val="7E0000"/>
                  </a:solidFill>
                </a:rPr>
                <a:t>C</a:t>
              </a:r>
            </a:p>
          </p:txBody>
        </p:sp>
        <p:sp>
          <p:nvSpPr>
            <p:cNvPr id="11" name="TekstniOkvir 10">
              <a:extLst>
                <a:ext uri="{FF2B5EF4-FFF2-40B4-BE49-F238E27FC236}">
                  <a16:creationId xmlns:a16="http://schemas.microsoft.com/office/drawing/2014/main" id="{5747117D-E2DE-46B7-BAEF-435C2A91D774}"/>
                </a:ext>
              </a:extLst>
            </p:cNvPr>
            <p:cNvSpPr txBox="1"/>
            <p:nvPr/>
          </p:nvSpPr>
          <p:spPr>
            <a:xfrm>
              <a:off x="7929338" y="4523433"/>
              <a:ext cx="73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i="1" dirty="0">
                  <a:solidFill>
                    <a:srgbClr val="7E0000"/>
                  </a:solidFill>
                </a:rPr>
                <a:t>M</a:t>
              </a:r>
            </a:p>
          </p:txBody>
        </p:sp>
        <p:sp>
          <p:nvSpPr>
            <p:cNvPr id="12" name="TekstniOkvir 11">
              <a:extLst>
                <a:ext uri="{FF2B5EF4-FFF2-40B4-BE49-F238E27FC236}">
                  <a16:creationId xmlns:a16="http://schemas.microsoft.com/office/drawing/2014/main" id="{980091DA-94F0-48BE-9675-B56ACFFF1CF5}"/>
                </a:ext>
              </a:extLst>
            </p:cNvPr>
            <p:cNvSpPr txBox="1"/>
            <p:nvPr/>
          </p:nvSpPr>
          <p:spPr>
            <a:xfrm>
              <a:off x="6466722" y="4800602"/>
              <a:ext cx="73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i="1" dirty="0">
                  <a:solidFill>
                    <a:srgbClr val="7E0000"/>
                  </a:solidFill>
                </a:rPr>
                <a:t>M</a:t>
              </a:r>
            </a:p>
          </p:txBody>
        </p:sp>
        <p:sp>
          <p:nvSpPr>
            <p:cNvPr id="13" name="TekstniOkvir 12">
              <a:extLst>
                <a:ext uri="{FF2B5EF4-FFF2-40B4-BE49-F238E27FC236}">
                  <a16:creationId xmlns:a16="http://schemas.microsoft.com/office/drawing/2014/main" id="{F4210DB3-C0F6-492D-A17F-99AC1838CB4D}"/>
                </a:ext>
              </a:extLst>
            </p:cNvPr>
            <p:cNvSpPr txBox="1"/>
            <p:nvPr/>
          </p:nvSpPr>
          <p:spPr>
            <a:xfrm>
              <a:off x="6714935" y="5097259"/>
              <a:ext cx="73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i="1" dirty="0">
                  <a:solidFill>
                    <a:srgbClr val="7E0000"/>
                  </a:solidFill>
                </a:rPr>
                <a:t>C</a:t>
              </a:r>
            </a:p>
          </p:txBody>
        </p:sp>
        <p:sp>
          <p:nvSpPr>
            <p:cNvPr id="14" name="TekstniOkvir 13">
              <a:extLst>
                <a:ext uri="{FF2B5EF4-FFF2-40B4-BE49-F238E27FC236}">
                  <a16:creationId xmlns:a16="http://schemas.microsoft.com/office/drawing/2014/main" id="{48A4CE67-016D-4C92-8BB2-E78B74E7530B}"/>
                </a:ext>
              </a:extLst>
            </p:cNvPr>
            <p:cNvSpPr txBox="1"/>
            <p:nvPr/>
          </p:nvSpPr>
          <p:spPr>
            <a:xfrm>
              <a:off x="7683493" y="5361661"/>
              <a:ext cx="73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i="1" dirty="0">
                  <a:solidFill>
                    <a:srgbClr val="7E0000"/>
                  </a:solidFill>
                </a:rPr>
                <a:t>C</a:t>
              </a:r>
            </a:p>
          </p:txBody>
        </p:sp>
        <p:sp>
          <p:nvSpPr>
            <p:cNvPr id="15" name="TekstniOkvir 14">
              <a:extLst>
                <a:ext uri="{FF2B5EF4-FFF2-40B4-BE49-F238E27FC236}">
                  <a16:creationId xmlns:a16="http://schemas.microsoft.com/office/drawing/2014/main" id="{41FD9D97-5C46-4931-9450-9181B3CBBCD8}"/>
                </a:ext>
              </a:extLst>
            </p:cNvPr>
            <p:cNvSpPr txBox="1"/>
            <p:nvPr/>
          </p:nvSpPr>
          <p:spPr>
            <a:xfrm>
              <a:off x="7555353" y="5639669"/>
              <a:ext cx="73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i="1" dirty="0">
                  <a:solidFill>
                    <a:srgbClr val="7E0000"/>
                  </a:solidFill>
                </a:rPr>
                <a:t>M</a:t>
              </a:r>
            </a:p>
          </p:txBody>
        </p:sp>
        <p:sp>
          <p:nvSpPr>
            <p:cNvPr id="16" name="TekstniOkvir 15">
              <a:extLst>
                <a:ext uri="{FF2B5EF4-FFF2-40B4-BE49-F238E27FC236}">
                  <a16:creationId xmlns:a16="http://schemas.microsoft.com/office/drawing/2014/main" id="{D36D2169-6F4F-4F56-89D6-F030D83A1A0C}"/>
                </a:ext>
              </a:extLst>
            </p:cNvPr>
            <p:cNvSpPr txBox="1"/>
            <p:nvPr/>
          </p:nvSpPr>
          <p:spPr>
            <a:xfrm>
              <a:off x="7272804" y="5935487"/>
              <a:ext cx="73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i="1" dirty="0">
                  <a:solidFill>
                    <a:srgbClr val="7E0000"/>
                  </a:solidFill>
                </a:rPr>
                <a:t>M</a:t>
              </a:r>
            </a:p>
          </p:txBody>
        </p:sp>
        <p:sp>
          <p:nvSpPr>
            <p:cNvPr id="17" name="TekstniOkvir 16">
              <a:extLst>
                <a:ext uri="{FF2B5EF4-FFF2-40B4-BE49-F238E27FC236}">
                  <a16:creationId xmlns:a16="http://schemas.microsoft.com/office/drawing/2014/main" id="{2CB8BEC3-FC6E-48EC-889B-A6B81B7E001B}"/>
                </a:ext>
              </a:extLst>
            </p:cNvPr>
            <p:cNvSpPr txBox="1"/>
            <p:nvPr/>
          </p:nvSpPr>
          <p:spPr>
            <a:xfrm>
              <a:off x="8414487" y="6211734"/>
              <a:ext cx="73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i="1" dirty="0">
                  <a:solidFill>
                    <a:srgbClr val="7E0000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7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A9080EF-A2F7-4D98-A5B0-D765DCFD1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5" y="2949641"/>
            <a:ext cx="11480311" cy="3169307"/>
          </a:xfrm>
          <a:prstGeom prst="rect">
            <a:avLst/>
          </a:prstGeom>
          <a:ln w="127000" cap="sq">
            <a:solidFill>
              <a:srgbClr val="7E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34F82B96-2D4E-42A2-A065-AB7B8CBA6F15}"/>
              </a:ext>
            </a:extLst>
          </p:cNvPr>
          <p:cNvSpPr txBox="1"/>
          <p:nvPr/>
        </p:nvSpPr>
        <p:spPr>
          <a:xfrm>
            <a:off x="539676" y="246576"/>
            <a:ext cx="96800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7E0000"/>
                </a:solidFill>
              </a:rPr>
              <a:t>Task 2</a:t>
            </a:r>
          </a:p>
          <a:p>
            <a:endParaRPr lang="hr-HR" i="1" dirty="0">
              <a:solidFill>
                <a:srgbClr val="7E0000"/>
              </a:solidFill>
            </a:endParaRPr>
          </a:p>
          <a:p>
            <a:r>
              <a:rPr lang="hr-HR" i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https://www.e-sfera.hr/dodatni-digitalni-sadrzaji/c75e3b2c-b8bd-4084-a6be-3160e99b2651/assets/audio/03_lesson_1_cathy_and_mike.mp3</a:t>
            </a:r>
            <a:endParaRPr lang="hr-HR" i="1" dirty="0">
              <a:solidFill>
                <a:schemeClr val="bg1"/>
              </a:solidFill>
            </a:endParaRPr>
          </a:p>
          <a:p>
            <a:endParaRPr lang="hr-HR" i="1" dirty="0">
              <a:solidFill>
                <a:srgbClr val="7E0000"/>
              </a:solidFill>
            </a:endParaRPr>
          </a:p>
        </p:txBody>
      </p:sp>
      <p:pic>
        <p:nvPicPr>
          <p:cNvPr id="7" name="05_03_Cathy_and_Mike">
            <a:hlinkClick r:id="" action="ppaction://media"/>
            <a:extLst>
              <a:ext uri="{FF2B5EF4-FFF2-40B4-BE49-F238E27FC236}">
                <a16:creationId xmlns:a16="http://schemas.microsoft.com/office/drawing/2014/main" id="{3EE17D5F-61E1-4AB2-B873-C9C66A1E8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1337" y="680440"/>
            <a:ext cx="609600" cy="609600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E43CA17C-55C9-41DB-A85E-C6F50700E0CE}"/>
              </a:ext>
            </a:extLst>
          </p:cNvPr>
          <p:cNvSpPr txBox="1"/>
          <p:nvPr/>
        </p:nvSpPr>
        <p:spPr>
          <a:xfrm>
            <a:off x="3606241" y="3970776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M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7ADCE914-1D57-4164-AE5B-21F476A3D36B}"/>
              </a:ext>
            </a:extLst>
          </p:cNvPr>
          <p:cNvSpPr txBox="1"/>
          <p:nvPr/>
        </p:nvSpPr>
        <p:spPr>
          <a:xfrm>
            <a:off x="4629751" y="4349628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M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6457C82-32D4-4D9F-A4D7-04FB446F3C64}"/>
              </a:ext>
            </a:extLst>
          </p:cNvPr>
          <p:cNvSpPr txBox="1"/>
          <p:nvPr/>
        </p:nvSpPr>
        <p:spPr>
          <a:xfrm>
            <a:off x="3838690" y="4736692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M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747117D-E2DE-46B7-BAEF-435C2A91D774}"/>
              </a:ext>
            </a:extLst>
          </p:cNvPr>
          <p:cNvSpPr txBox="1"/>
          <p:nvPr/>
        </p:nvSpPr>
        <p:spPr>
          <a:xfrm>
            <a:off x="4648726" y="5164501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M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980091DA-94F0-48BE-9675-B56ACFFF1CF5}"/>
              </a:ext>
            </a:extLst>
          </p:cNvPr>
          <p:cNvSpPr txBox="1"/>
          <p:nvPr/>
        </p:nvSpPr>
        <p:spPr>
          <a:xfrm>
            <a:off x="5080669" y="5533833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C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F4210DB3-C0F6-492D-A17F-99AC1838CB4D}"/>
              </a:ext>
            </a:extLst>
          </p:cNvPr>
          <p:cNvSpPr txBox="1"/>
          <p:nvPr/>
        </p:nvSpPr>
        <p:spPr>
          <a:xfrm>
            <a:off x="9521045" y="3949260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C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48A4CE67-016D-4C92-8BB2-E78B74E7530B}"/>
              </a:ext>
            </a:extLst>
          </p:cNvPr>
          <p:cNvSpPr txBox="1"/>
          <p:nvPr/>
        </p:nvSpPr>
        <p:spPr>
          <a:xfrm>
            <a:off x="11263837" y="4349628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M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41FD9D97-5C46-4931-9450-9181B3CBBCD8}"/>
              </a:ext>
            </a:extLst>
          </p:cNvPr>
          <p:cNvSpPr txBox="1"/>
          <p:nvPr/>
        </p:nvSpPr>
        <p:spPr>
          <a:xfrm>
            <a:off x="10532843" y="4762895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C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D36D2169-6F4F-4F56-89D6-F030D83A1A0C}"/>
              </a:ext>
            </a:extLst>
          </p:cNvPr>
          <p:cNvSpPr txBox="1"/>
          <p:nvPr/>
        </p:nvSpPr>
        <p:spPr>
          <a:xfrm>
            <a:off x="11461006" y="5150960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M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2CB8BEC3-FC6E-48EC-889B-A6B81B7E001B}"/>
              </a:ext>
            </a:extLst>
          </p:cNvPr>
          <p:cNvSpPr txBox="1"/>
          <p:nvPr/>
        </p:nvSpPr>
        <p:spPr>
          <a:xfrm>
            <a:off x="9123274" y="5533833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9836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  <p:bldP spid="1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5E91284-8E37-486D-BD9B-0322A6282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838" y="1046963"/>
            <a:ext cx="9848323" cy="3040940"/>
          </a:xfrm>
          <a:prstGeom prst="rect">
            <a:avLst/>
          </a:prstGeom>
          <a:ln w="127000" cap="sq">
            <a:solidFill>
              <a:srgbClr val="7E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13CA0C59-FE34-47A9-A693-E046A4F259A7}"/>
              </a:ext>
            </a:extLst>
          </p:cNvPr>
          <p:cNvSpPr txBox="1"/>
          <p:nvPr/>
        </p:nvSpPr>
        <p:spPr>
          <a:xfrm>
            <a:off x="2605779" y="1046963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1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EF3D431-E2F4-44C9-8381-A3306B7F8A11}"/>
              </a:ext>
            </a:extLst>
          </p:cNvPr>
          <p:cNvSpPr txBox="1"/>
          <p:nvPr/>
        </p:nvSpPr>
        <p:spPr>
          <a:xfrm>
            <a:off x="4275007" y="2694676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1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A4CBA00-F403-4023-A0B1-55423CC616C3}"/>
              </a:ext>
            </a:extLst>
          </p:cNvPr>
          <p:cNvSpPr txBox="1"/>
          <p:nvPr/>
        </p:nvSpPr>
        <p:spPr>
          <a:xfrm>
            <a:off x="2790451" y="4394384"/>
            <a:ext cx="38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1	jedino dijete / jedinac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6A092FC-EEF3-4581-8BF0-FE968EC54C44}"/>
              </a:ext>
            </a:extLst>
          </p:cNvPr>
          <p:cNvSpPr txBox="1"/>
          <p:nvPr/>
        </p:nvSpPr>
        <p:spPr>
          <a:xfrm>
            <a:off x="2605779" y="1351399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2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B615807-EE7A-4269-9F6E-A36D5CDE5F89}"/>
              </a:ext>
            </a:extLst>
          </p:cNvPr>
          <p:cNvSpPr txBox="1"/>
          <p:nvPr/>
        </p:nvSpPr>
        <p:spPr>
          <a:xfrm>
            <a:off x="4275007" y="2034976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2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E71BB76-14B1-474F-8740-98C83BFD2DB3}"/>
              </a:ext>
            </a:extLst>
          </p:cNvPr>
          <p:cNvSpPr txBox="1"/>
          <p:nvPr/>
        </p:nvSpPr>
        <p:spPr>
          <a:xfrm>
            <a:off x="2790451" y="4717491"/>
            <a:ext cx="4933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2	karate klub</a:t>
            </a:r>
          </a:p>
          <a:p>
            <a:endParaRPr lang="hr-HR" i="1" dirty="0">
              <a:solidFill>
                <a:srgbClr val="7E000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83CB0051-AFBB-4571-A8CB-388AB3AA3B4E}"/>
              </a:ext>
            </a:extLst>
          </p:cNvPr>
          <p:cNvSpPr txBox="1"/>
          <p:nvPr/>
        </p:nvSpPr>
        <p:spPr>
          <a:xfrm>
            <a:off x="2605779" y="1694100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3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219A6221-7BD3-4ED1-83E6-829D28E28466}"/>
              </a:ext>
            </a:extLst>
          </p:cNvPr>
          <p:cNvSpPr txBox="1"/>
          <p:nvPr/>
        </p:nvSpPr>
        <p:spPr>
          <a:xfrm>
            <a:off x="4275007" y="1032130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3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17099229-E83A-48DD-AFC0-EAE981F6A6BB}"/>
              </a:ext>
            </a:extLst>
          </p:cNvPr>
          <p:cNvSpPr txBox="1"/>
          <p:nvPr/>
        </p:nvSpPr>
        <p:spPr>
          <a:xfrm>
            <a:off x="2790451" y="5063535"/>
            <a:ext cx="297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3	dosadnjaković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C7483B52-149E-4C7E-9F7B-3F7E64715B0B}"/>
              </a:ext>
            </a:extLst>
          </p:cNvPr>
          <p:cNvSpPr txBox="1"/>
          <p:nvPr/>
        </p:nvSpPr>
        <p:spPr>
          <a:xfrm>
            <a:off x="2605779" y="2041917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4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056358CD-CF33-4D01-8CCC-CD604D4EC50B}"/>
              </a:ext>
            </a:extLst>
          </p:cNvPr>
          <p:cNvSpPr txBox="1"/>
          <p:nvPr/>
        </p:nvSpPr>
        <p:spPr>
          <a:xfrm>
            <a:off x="4275007" y="3055615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4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5737AAF4-F8B7-4DD7-8876-4A55B19F2304}"/>
              </a:ext>
            </a:extLst>
          </p:cNvPr>
          <p:cNvSpPr txBox="1"/>
          <p:nvPr/>
        </p:nvSpPr>
        <p:spPr>
          <a:xfrm>
            <a:off x="2790450" y="5363354"/>
            <a:ext cx="542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4	aktivnosti u slobodno vrijeme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79ECF7CC-D10B-429F-BFFE-4211A52E5437}"/>
              </a:ext>
            </a:extLst>
          </p:cNvPr>
          <p:cNvSpPr txBox="1"/>
          <p:nvPr/>
        </p:nvSpPr>
        <p:spPr>
          <a:xfrm>
            <a:off x="2605779" y="2361181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5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439B7E08-0B65-4AFB-B65B-3C1F9E62FC51}"/>
              </a:ext>
            </a:extLst>
          </p:cNvPr>
          <p:cNvSpPr txBox="1"/>
          <p:nvPr/>
        </p:nvSpPr>
        <p:spPr>
          <a:xfrm>
            <a:off x="4275007" y="1384112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5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06E51F7E-CDDB-4B0D-82D1-717B7C1D7779}"/>
              </a:ext>
            </a:extLst>
          </p:cNvPr>
          <p:cNvSpPr txBox="1"/>
          <p:nvPr/>
        </p:nvSpPr>
        <p:spPr>
          <a:xfrm>
            <a:off x="2790448" y="5691688"/>
            <a:ext cx="506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5	plišane životinje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0C42933E-305E-4489-B9BB-955655F5A79A}"/>
              </a:ext>
            </a:extLst>
          </p:cNvPr>
          <p:cNvSpPr txBox="1"/>
          <p:nvPr/>
        </p:nvSpPr>
        <p:spPr>
          <a:xfrm>
            <a:off x="2605779" y="2694676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6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EFABF914-F8BE-43EB-88ED-5E317EBB545E}"/>
              </a:ext>
            </a:extLst>
          </p:cNvPr>
          <p:cNvSpPr txBox="1"/>
          <p:nvPr/>
        </p:nvSpPr>
        <p:spPr>
          <a:xfrm>
            <a:off x="4275007" y="1705153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6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11FC1AE2-6DEE-4D81-BCCF-EB6E91B4E929}"/>
              </a:ext>
            </a:extLst>
          </p:cNvPr>
          <p:cNvSpPr txBox="1"/>
          <p:nvPr/>
        </p:nvSpPr>
        <p:spPr>
          <a:xfrm>
            <a:off x="2790447" y="6017520"/>
            <a:ext cx="584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6	računalna igrica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31211B96-92D4-4F7C-9ED1-2FF4D3C57BA9}"/>
              </a:ext>
            </a:extLst>
          </p:cNvPr>
          <p:cNvSpPr txBox="1"/>
          <p:nvPr/>
        </p:nvSpPr>
        <p:spPr>
          <a:xfrm>
            <a:off x="2605779" y="3015347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7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E88C4B83-0F6B-4A03-8827-63E0E96F5350}"/>
              </a:ext>
            </a:extLst>
          </p:cNvPr>
          <p:cNvSpPr txBox="1"/>
          <p:nvPr/>
        </p:nvSpPr>
        <p:spPr>
          <a:xfrm>
            <a:off x="4266152" y="2360101"/>
            <a:ext cx="7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7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C8C31807-E2AD-4124-8115-B61F385C4A38}"/>
              </a:ext>
            </a:extLst>
          </p:cNvPr>
          <p:cNvSpPr txBox="1"/>
          <p:nvPr/>
        </p:nvSpPr>
        <p:spPr>
          <a:xfrm>
            <a:off x="2790446" y="6360839"/>
            <a:ext cx="519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</a:rPr>
              <a:t>7	peti razred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DFBF86D7-AF37-4CCB-88D9-51ED7C86B8F5}"/>
              </a:ext>
            </a:extLst>
          </p:cNvPr>
          <p:cNvSpPr txBox="1"/>
          <p:nvPr/>
        </p:nvSpPr>
        <p:spPr>
          <a:xfrm>
            <a:off x="7982174" y="4514180"/>
            <a:ext cx="3291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7E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the game:</a:t>
            </a:r>
          </a:p>
          <a:p>
            <a:endParaRPr lang="hr-HR" i="1" dirty="0">
              <a:highlight>
                <a:srgbClr val="C0C0C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https://wordwall.net/resource/274159/engleski-jezik/cathy-mike-vocabulary</a:t>
            </a:r>
            <a:endParaRPr lang="hr-HR" i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6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  <p:bldP spid="17" grpId="0" build="p"/>
      <p:bldP spid="18" grpId="0" build="p"/>
      <p:bldP spid="19" grpId="0" build="p"/>
      <p:bldP spid="20" grpId="0" build="p"/>
      <p:bldP spid="21" grpId="0" build="p"/>
      <p:bldP spid="22" grpId="0" build="p"/>
      <p:bldP spid="23" grpId="0" build="p"/>
      <p:bldP spid="24" grpId="0" build="p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DC1D925-57B8-4D7A-8594-55A87B35F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2" y="298250"/>
            <a:ext cx="8165054" cy="2882152"/>
          </a:xfrm>
          <a:prstGeom prst="rect">
            <a:avLst/>
          </a:prstGeom>
          <a:ln w="127000" cap="sq">
            <a:solidFill>
              <a:srgbClr val="7E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8293782-FE10-4468-B3EF-F68FB14E1296}"/>
              </a:ext>
            </a:extLst>
          </p:cNvPr>
          <p:cNvSpPr txBox="1"/>
          <p:nvPr/>
        </p:nvSpPr>
        <p:spPr>
          <a:xfrm>
            <a:off x="2898028" y="1750084"/>
            <a:ext cx="167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7E0000"/>
                </a:solidFill>
              </a:rPr>
              <a:t>school</a:t>
            </a:r>
            <a:r>
              <a:rPr lang="hr-HR" i="1" dirty="0">
                <a:solidFill>
                  <a:srgbClr val="7E0000"/>
                </a:solidFill>
              </a:rPr>
              <a:t>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B8D176F-8AB3-4F69-B770-C61CA41889C6}"/>
              </a:ext>
            </a:extLst>
          </p:cNvPr>
          <p:cNvSpPr txBox="1"/>
          <p:nvPr/>
        </p:nvSpPr>
        <p:spPr>
          <a:xfrm>
            <a:off x="5291288" y="2119416"/>
            <a:ext cx="167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7E0000"/>
                </a:solidFill>
              </a:rPr>
              <a:t>sports</a:t>
            </a:r>
            <a:r>
              <a:rPr lang="hr-HR" i="1" dirty="0">
                <a:solidFill>
                  <a:srgbClr val="7E0000"/>
                </a:solidFill>
              </a:rPr>
              <a:t>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04A3205-3CCE-403D-A894-EF62970B3FD4}"/>
              </a:ext>
            </a:extLst>
          </p:cNvPr>
          <p:cNvSpPr txBox="1"/>
          <p:nvPr/>
        </p:nvSpPr>
        <p:spPr>
          <a:xfrm>
            <a:off x="2317116" y="2467392"/>
            <a:ext cx="167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7E0000"/>
                </a:solidFill>
              </a:rPr>
              <a:t>dancing</a:t>
            </a:r>
            <a:r>
              <a:rPr lang="hr-HR" i="1" dirty="0">
                <a:solidFill>
                  <a:srgbClr val="7E0000"/>
                </a:solidFill>
              </a:rPr>
              <a:t>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7554D90-A0CB-4306-AAC6-E36B2FFC033E}"/>
              </a:ext>
            </a:extLst>
          </p:cNvPr>
          <p:cNvSpPr txBox="1"/>
          <p:nvPr/>
        </p:nvSpPr>
        <p:spPr>
          <a:xfrm>
            <a:off x="3735014" y="2836884"/>
            <a:ext cx="167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7E0000"/>
                </a:solidFill>
              </a:rPr>
              <a:t>singing</a:t>
            </a:r>
            <a:r>
              <a:rPr lang="hr-HR" i="1" dirty="0">
                <a:solidFill>
                  <a:srgbClr val="7E0000"/>
                </a:solidFill>
              </a:rPr>
              <a:t>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A76F3BD-F68A-4CF3-83B2-FC14F1AD5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836" y="3322591"/>
            <a:ext cx="9124805" cy="2406389"/>
          </a:xfrm>
          <a:prstGeom prst="rect">
            <a:avLst/>
          </a:prstGeom>
          <a:ln w="127000" cap="sq">
            <a:solidFill>
              <a:srgbClr val="7E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Vidi izvornu sliku">
            <a:extLst>
              <a:ext uri="{FF2B5EF4-FFF2-40B4-BE49-F238E27FC236}">
                <a16:creationId xmlns:a16="http://schemas.microsoft.com/office/drawing/2014/main" id="{9FB28833-6800-4D07-B3C5-F0A38F52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07" y="4526072"/>
            <a:ext cx="609464" cy="14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di izvornu sliku">
            <a:extLst>
              <a:ext uri="{FF2B5EF4-FFF2-40B4-BE49-F238E27FC236}">
                <a16:creationId xmlns:a16="http://schemas.microsoft.com/office/drawing/2014/main" id="{B4784C4A-60E2-4273-B92F-59D2B9575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781" y="4184919"/>
            <a:ext cx="747945" cy="4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idi izvornu sliku">
            <a:extLst>
              <a:ext uri="{FF2B5EF4-FFF2-40B4-BE49-F238E27FC236}">
                <a16:creationId xmlns:a16="http://schemas.microsoft.com/office/drawing/2014/main" id="{A62B5B1E-5866-48C3-B17A-CE64D8EC4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24" y="4783530"/>
            <a:ext cx="981515" cy="23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idi izvornu sliku">
            <a:extLst>
              <a:ext uri="{FF2B5EF4-FFF2-40B4-BE49-F238E27FC236}">
                <a16:creationId xmlns:a16="http://schemas.microsoft.com/office/drawing/2014/main" id="{E6F61CEB-495F-4FD5-A12A-CE1ACB63D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577" y="4484225"/>
            <a:ext cx="322423" cy="4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Vidi izvornu sliku">
            <a:extLst>
              <a:ext uri="{FF2B5EF4-FFF2-40B4-BE49-F238E27FC236}">
                <a16:creationId xmlns:a16="http://schemas.microsoft.com/office/drawing/2014/main" id="{DB114CD3-52CD-4A3C-908F-DB9519336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24" y="5126541"/>
            <a:ext cx="609464" cy="14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Vidi izvornu sliku">
            <a:extLst>
              <a:ext uri="{FF2B5EF4-FFF2-40B4-BE49-F238E27FC236}">
                <a16:creationId xmlns:a16="http://schemas.microsoft.com/office/drawing/2014/main" id="{3CD058E1-EE2F-4111-AEFC-884A4C67B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29" y="4783530"/>
            <a:ext cx="322423" cy="4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Vidi izvornu sliku">
            <a:extLst>
              <a:ext uri="{FF2B5EF4-FFF2-40B4-BE49-F238E27FC236}">
                <a16:creationId xmlns:a16="http://schemas.microsoft.com/office/drawing/2014/main" id="{73B7AAAE-0AE0-495A-BE75-8B785F1D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40" y="5413906"/>
            <a:ext cx="488634" cy="11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Vidi izvornu sliku">
            <a:extLst>
              <a:ext uri="{FF2B5EF4-FFF2-40B4-BE49-F238E27FC236}">
                <a16:creationId xmlns:a16="http://schemas.microsoft.com/office/drawing/2014/main" id="{369DBE1F-1611-4DDE-B057-23E42C46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147" y="5100727"/>
            <a:ext cx="322423" cy="4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17E68284-74ED-4B7B-923D-6841EFFBBF8C}"/>
              </a:ext>
            </a:extLst>
          </p:cNvPr>
          <p:cNvSpPr txBox="1"/>
          <p:nvPr/>
        </p:nvSpPr>
        <p:spPr>
          <a:xfrm>
            <a:off x="4730957" y="4259110"/>
            <a:ext cx="20889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i="1" dirty="0">
                <a:solidFill>
                  <a:srgbClr val="7E0000"/>
                </a:solidFill>
              </a:rPr>
              <a:t>= lud za</a:t>
            </a:r>
          </a:p>
          <a:p>
            <a:r>
              <a:rPr lang="hr-HR" sz="1900" i="1" dirty="0">
                <a:solidFill>
                  <a:srgbClr val="7E0000"/>
                </a:solidFill>
              </a:rPr>
              <a:t>= zainteresiran za</a:t>
            </a:r>
          </a:p>
          <a:p>
            <a:r>
              <a:rPr lang="hr-HR" sz="1900" i="1" dirty="0">
                <a:solidFill>
                  <a:srgbClr val="7E0000"/>
                </a:solidFill>
              </a:rPr>
              <a:t>= dobar u</a:t>
            </a:r>
          </a:p>
          <a:p>
            <a:r>
              <a:rPr lang="hr-HR" sz="1900" i="1" dirty="0">
                <a:solidFill>
                  <a:srgbClr val="7E0000"/>
                </a:solidFill>
              </a:rPr>
              <a:t>= loš u</a:t>
            </a:r>
          </a:p>
        </p:txBody>
      </p:sp>
    </p:spTree>
    <p:extLst>
      <p:ext uri="{BB962C8B-B14F-4D97-AF65-F5344CB8AC3E}">
        <p14:creationId xmlns:p14="http://schemas.microsoft.com/office/powerpoint/2010/main" val="225043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  <p:bldP spid="2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6FA63B76-4941-4C40-BEA9-3DED4BDCD755}"/>
              </a:ext>
            </a:extLst>
          </p:cNvPr>
          <p:cNvSpPr txBox="1"/>
          <p:nvPr/>
        </p:nvSpPr>
        <p:spPr>
          <a:xfrm>
            <a:off x="234674" y="128588"/>
            <a:ext cx="10061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7E0000"/>
                </a:solidFill>
              </a:rPr>
              <a:t>Dosad naučeno uvježbaj rješavajući zadatak na sljedećoj poveznici:</a:t>
            </a:r>
            <a:endParaRPr lang="hr-HR" dirty="0">
              <a:solidFill>
                <a:srgbClr val="7E0000"/>
              </a:solidFill>
              <a:highlight>
                <a:srgbClr val="C0C0C0"/>
              </a:highlight>
            </a:endParaRPr>
          </a:p>
          <a:p>
            <a:endParaRPr lang="hr-HR" dirty="0">
              <a:highlight>
                <a:srgbClr val="C0C0C0"/>
              </a:highlight>
            </a:endParaRPr>
          </a:p>
          <a:p>
            <a:r>
              <a:rPr lang="hr-HR" dirty="0">
                <a:solidFill>
                  <a:schemeClr val="bg1"/>
                </a:solidFill>
                <a:highlight>
                  <a:srgbClr val="C0C0C0"/>
                </a:highligh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https://www.e-sfera.hr/dodatni-digitalni-sadrzaji/c75e3b2c-b8bd-4084-a6be-3160e99b2651</a:t>
            </a:r>
            <a:r>
              <a:rPr lang="hr-HR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121B095-A345-40B7-9C93-5B8CE0D4D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803" y="1161450"/>
            <a:ext cx="7711507" cy="51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og od drveta">
  <a:themeElements>
    <a:clrScheme name="Slog od drvet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Slog od drvet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log od drvet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TM03090434[[fn=Vrsta drva]]</Template>
  <TotalTime>1578</TotalTime>
  <Words>681</Words>
  <Application>Microsoft Office PowerPoint</Application>
  <PresentationFormat>Widescreen</PresentationFormat>
  <Paragraphs>129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Avenir Next LT Pro</vt:lpstr>
      <vt:lpstr>Calibri</vt:lpstr>
      <vt:lpstr>Rockwell</vt:lpstr>
      <vt:lpstr>Rockwell Condensed</vt:lpstr>
      <vt:lpstr>Wingdings</vt:lpstr>
      <vt:lpstr>Slog od drveta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OŠ Slavka Kolara - Kravarsko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Siniša ᵀᴴᴱ ᴼᴿᴵᴳᴵᴻᴬᴸ Wolfenstein</dc:creator>
  <cp:lastModifiedBy>Katarina Ivanjek</cp:lastModifiedBy>
  <cp:revision>134</cp:revision>
  <dcterms:created xsi:type="dcterms:W3CDTF">2017-01-15T10:30:28Z</dcterms:created>
  <dcterms:modified xsi:type="dcterms:W3CDTF">2022-07-11T11:42:10Z</dcterms:modified>
</cp:coreProperties>
</file>